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6" r:id="rId4"/>
  </p:sldMasterIdLst>
  <p:notesMasterIdLst>
    <p:notesMasterId r:id="rId21"/>
  </p:notesMasterIdLst>
  <p:handoutMasterIdLst>
    <p:handoutMasterId r:id="rId22"/>
  </p:handoutMasterIdLst>
  <p:sldIdLst>
    <p:sldId id="315" r:id="rId5"/>
    <p:sldId id="266" r:id="rId6"/>
    <p:sldId id="316" r:id="rId7"/>
    <p:sldId id="321" r:id="rId8"/>
    <p:sldId id="322" r:id="rId9"/>
    <p:sldId id="320" r:id="rId10"/>
    <p:sldId id="326" r:id="rId11"/>
    <p:sldId id="327" r:id="rId12"/>
    <p:sldId id="332" r:id="rId13"/>
    <p:sldId id="331" r:id="rId14"/>
    <p:sldId id="330" r:id="rId15"/>
    <p:sldId id="328" r:id="rId16"/>
    <p:sldId id="333" r:id="rId17"/>
    <p:sldId id="335" r:id="rId18"/>
    <p:sldId id="334" r:id="rId19"/>
    <p:sldId id="336" r:id="rId2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Author" initials="A" userId="Author" providerId="AD"/>
  <p188:author id="{5AA1BD55-57CD-466E-0725-B6CBA11E0D12}" name="Lauren Weldy (ALLEGIS GROUP SERVICES)" initials="LW" userId="S::v-lweldy@microsoft.com::07a2285c-a352-4b96-8658-ecc34365c15e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BEDE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15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8A107856-5554-42FB-B03E-39F5DBC370BA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69C7853C-536D-4A76-A0AE-DD22124D55A5}" styleName="Стиль из темы 1 - акцент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35758FB7-9AC5-4552-8A53-C91805E547FA}" styleName="Стиль из темы 1 - акцент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5388" autoAdjust="0"/>
  </p:normalViewPr>
  <p:slideViewPr>
    <p:cSldViewPr snapToGrid="0">
      <p:cViewPr varScale="1">
        <p:scale>
          <a:sx n="59" d="100"/>
          <a:sy n="59" d="100"/>
        </p:scale>
        <p:origin x="964" y="5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-3149"/>
    </p:cViewPr>
  </p:sorterViewPr>
  <p:notesViewPr>
    <p:cSldViewPr snapToGrid="0">
      <p:cViewPr>
        <p:scale>
          <a:sx n="1" d="2"/>
          <a:sy n="1" d="2"/>
        </p:scale>
        <p:origin x="2640" y="283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tableStyles" Target="tableStyles.xml"/><Relationship Id="rId3" Type="http://schemas.openxmlformats.org/officeDocument/2006/relationships/customXml" Target="../customXml/item3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handoutMaster" Target="handoutMasters/handoutMaster1.xml"/><Relationship Id="rId27" Type="http://schemas.microsoft.com/office/2018/10/relationships/authors" Target="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0589D207-BE08-4B33-B5B0-5A5A94C9512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5E58DB9-49DC-495B-A68F-33D105C9065A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7A1AC4-3AE8-4F87-AAED-904EC6054702}" type="datetimeFigureOut">
              <a:rPr lang="en-US" smtClean="0"/>
              <a:t>10/29/2025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F66337E-DAD5-442C-9B8F-E10EB7D972CB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EE3BDF2-02BD-4181-AC28-FD56172CC62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F8A362-CAFC-4987-9A50-47570528395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237491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5556653-6123-4FE4-861F-5F9583BF59B0}" type="datetimeFigureOut">
              <a:rPr lang="en-US" smtClean="0"/>
              <a:t>10/29/2025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4EEB602-95FC-483A-B12D-216A7AD7EA2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58430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4EEB602-95FC-483A-B12D-216A7AD7EA24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60868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07F282E-55F5-4803-B60F-09BA4600E538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745101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4EEB602-95FC-483A-B12D-216A7AD7EA24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15181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1ED69555-EE48-4B19-812B-4E1068DBF976}"/>
              </a:ext>
            </a:extLst>
          </p:cNvPr>
          <p:cNvSpPr/>
          <p:nvPr/>
        </p:nvSpPr>
        <p:spPr>
          <a:xfrm>
            <a:off x="7573754" y="0"/>
            <a:ext cx="4618246" cy="6858000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Freeform 57">
            <a:extLst>
              <a:ext uri="{FF2B5EF4-FFF2-40B4-BE49-F238E27FC236}">
                <a16:creationId xmlns:a16="http://schemas.microsoft.com/office/drawing/2014/main" id="{57AEB73D-F521-4B19-820F-12DB6BCC8406}"/>
              </a:ext>
            </a:extLst>
          </p:cNvPr>
          <p:cNvSpPr/>
          <p:nvPr/>
        </p:nvSpPr>
        <p:spPr bwMode="auto">
          <a:xfrm>
            <a:off x="4456113" y="31750"/>
            <a:ext cx="0" cy="1588"/>
          </a:xfrm>
          <a:custGeom>
            <a:avLst/>
            <a:gdLst/>
            <a:ahLst/>
            <a:cxnLst/>
            <a:rect l="0" t="0" r="r" b="b"/>
            <a:pathLst>
              <a:path w="2" h="2">
                <a:moveTo>
                  <a:pt x="0" y="0"/>
                </a:moveTo>
                <a:lnTo>
                  <a:pt x="2" y="0"/>
                </a:lnTo>
                <a:lnTo>
                  <a:pt x="0" y="2"/>
                </a:lnTo>
                <a:lnTo>
                  <a:pt x="0" y="0"/>
                </a:lnTo>
                <a:close/>
              </a:path>
            </a:pathLst>
          </a:custGeom>
          <a:solidFill>
            <a:srgbClr val="30466D"/>
          </a:solidFill>
          <a:ln w="0">
            <a:solidFill>
              <a:srgbClr val="30466D"/>
            </a:solidFill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55388" y="863068"/>
            <a:ext cx="6007691" cy="4985916"/>
          </a:xfrm>
        </p:spPr>
        <p:txBody>
          <a:bodyPr anchor="ctr">
            <a:noAutofit/>
          </a:bodyPr>
          <a:lstStyle>
            <a:lvl1pPr algn="l">
              <a:lnSpc>
                <a:spcPct val="125000"/>
              </a:lnSpc>
              <a:defRPr sz="6000" b="0" cap="all" spc="150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197352" y="863068"/>
            <a:ext cx="3351729" cy="5120069"/>
          </a:xfrm>
        </p:spPr>
        <p:txBody>
          <a:bodyPr anchor="ctr">
            <a:normAutofit/>
          </a:bodyPr>
          <a:lstStyle>
            <a:lvl1pPr marL="0" indent="0" algn="l">
              <a:lnSpc>
                <a:spcPct val="150000"/>
              </a:lnSpc>
              <a:buNone/>
              <a:defRPr sz="2400" b="0" cap="none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B72EEBA-3A5D-41CE-8465-A45A0F65674E}"/>
              </a:ext>
            </a:extLst>
          </p:cNvPr>
          <p:cNvSpPr/>
          <p:nvPr/>
        </p:nvSpPr>
        <p:spPr>
          <a:xfrm rot="5400000">
            <a:off x="4101215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Date Placeholder 12">
            <a:extLst>
              <a:ext uri="{FF2B5EF4-FFF2-40B4-BE49-F238E27FC236}">
                <a16:creationId xmlns:a16="http://schemas.microsoft.com/office/drawing/2014/main" id="{79F4CF2F-CDFA-4A37-837C-819D5238EAB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197353" y="6309360"/>
            <a:ext cx="2151134" cy="457200"/>
          </a:xfrm>
        </p:spPr>
        <p:txBody>
          <a:bodyPr/>
          <a:lstStyle/>
          <a:p>
            <a:r>
              <a:rPr lang="en-US"/>
              <a:t>9/8/20XX</a:t>
            </a:r>
            <a:endParaRPr lang="en-US" dirty="0"/>
          </a:p>
        </p:txBody>
      </p:sp>
      <p:sp>
        <p:nvSpPr>
          <p:cNvPr id="15" name="Footer Placeholder 14">
            <a:extLst>
              <a:ext uri="{FF2B5EF4-FFF2-40B4-BE49-F238E27FC236}">
                <a16:creationId xmlns:a16="http://schemas.microsoft.com/office/drawing/2014/main" id="{CFECE62A-61A4-407D-8F0B-D459CD977C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55388" y="6309360"/>
            <a:ext cx="6007691" cy="457200"/>
          </a:xfrm>
        </p:spPr>
        <p:txBody>
          <a:bodyPr/>
          <a:lstStyle>
            <a:lvl1pPr algn="r">
              <a:defRPr/>
            </a:lvl1pPr>
          </a:lstStyle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27" name="Slide Number Placeholder 26">
            <a:extLst>
              <a:ext uri="{FF2B5EF4-FFF2-40B4-BE49-F238E27FC236}">
                <a16:creationId xmlns:a16="http://schemas.microsoft.com/office/drawing/2014/main" id="{99FE60A9-FE2A-451F-9244-60FCE7FE9A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3062062"/>
      </p:ext>
    </p:extLst>
  </p:cSld>
  <p:clrMapOvr>
    <a:masterClrMapping/>
  </p:clrMapOvr>
  <p:hf sldNum="0" hdr="0" ftr="0" dt="0"/>
  <p:extLst>
    <p:ext uri="{DCECCB84-F9BA-43D5-87BE-67443E8EF086}">
      <p15:sldGuideLst xmlns:p15="http://schemas.microsoft.com/office/powerpoint/2012/main">
        <p15:guide id="1" orient="horz" pos="4056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9/8/20XX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5236537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77965" y="507037"/>
            <a:ext cx="1571626" cy="5339932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933700" y="524373"/>
            <a:ext cx="5959577" cy="5322596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9277965" y="6296615"/>
            <a:ext cx="2505996" cy="365125"/>
          </a:xfrm>
        </p:spPr>
        <p:txBody>
          <a:bodyPr/>
          <a:lstStyle/>
          <a:p>
            <a:r>
              <a:rPr lang="en-US"/>
              <a:t>9/8/20XX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933699" y="6296615"/>
            <a:ext cx="5959577" cy="365125"/>
          </a:xfrm>
        </p:spPr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8734643" y="2853201"/>
            <a:ext cx="5383267" cy="604269"/>
          </a:xfrm>
        </p:spPr>
        <p:txBody>
          <a:bodyPr/>
          <a:lstStyle>
            <a:lvl1pPr algn="l">
              <a:defRPr/>
            </a:lvl1pPr>
          </a:lstStyle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7" name="Straight Connector 6" title="Rule Line">
            <a:extLst>
              <a:ext uri="{FF2B5EF4-FFF2-40B4-BE49-F238E27FC236}">
                <a16:creationId xmlns:a16="http://schemas.microsoft.com/office/drawing/2014/main" id="{A1005B08-D2D4-455C-AA62-1200E43E7AF9}"/>
              </a:ext>
            </a:extLst>
          </p:cNvPr>
          <p:cNvCxnSpPr/>
          <p:nvPr/>
        </p:nvCxnSpPr>
        <p:spPr>
          <a:xfrm>
            <a:off x="9111582" y="571502"/>
            <a:ext cx="0" cy="5275467"/>
          </a:xfrm>
          <a:prstGeom prst="line">
            <a:avLst/>
          </a:prstGeom>
          <a:ln w="3810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32215722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ntent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" name="Rectangle 6">
            <a:extLst>
              <a:ext uri="{FF2B5EF4-FFF2-40B4-BE49-F238E27FC236}">
                <a16:creationId xmlns:a16="http://schemas.microsoft.com/office/drawing/2014/main" id="{BF5F5DFA-1BC3-4062-9356-6145C9F7CD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E6B5D461-AEC0-477F-A77A-6227F95A83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8175813" y="0"/>
            <a:ext cx="4016188" cy="1056542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DE1A041D-DE47-45FA-AC78-CC7FD02571F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525" y="1031500"/>
            <a:ext cx="12188951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11614254-52EF-4F58-99B1-CDA7C39223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9134" y="1095508"/>
            <a:ext cx="8203482" cy="5016893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BD3B3ABA-0408-41EA-935D-D4F4586AA84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87178" y="1361923"/>
            <a:ext cx="6623040" cy="1421898"/>
          </a:xfrm>
        </p:spPr>
        <p:txBody>
          <a:bodyPr anchor="b" anchorCtr="0">
            <a:noAutofit/>
          </a:bodyPr>
          <a:lstStyle>
            <a:lvl1pPr>
              <a:lnSpc>
                <a:spcPct val="100000"/>
              </a:lnSpc>
              <a:defRPr sz="3200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0EA5BF-04A6-2B17-0703-8419C4DB97FF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787399" y="2916772"/>
            <a:ext cx="6622819" cy="2852639"/>
          </a:xfrm>
        </p:spPr>
        <p:txBody>
          <a:bodyPr anchor="t"/>
          <a:lstStyle>
            <a:lvl1pPr marL="0" indent="0">
              <a:lnSpc>
                <a:spcPct val="125000"/>
              </a:lnSpc>
              <a:spcAft>
                <a:spcPts val="600"/>
              </a:spcAft>
              <a:buNone/>
              <a:defRPr sz="2000" b="0"/>
            </a:lvl1pPr>
            <a:lvl2pPr>
              <a:lnSpc>
                <a:spcPct val="125000"/>
              </a:lnSpc>
              <a:spcAft>
                <a:spcPts val="600"/>
              </a:spcAft>
              <a:defRPr/>
            </a:lvl2pPr>
            <a:lvl3pPr>
              <a:lnSpc>
                <a:spcPct val="125000"/>
              </a:lnSpc>
              <a:spcAft>
                <a:spcPts val="600"/>
              </a:spcAft>
              <a:defRPr/>
            </a:lvl3pPr>
            <a:lvl4pPr>
              <a:lnSpc>
                <a:spcPct val="125000"/>
              </a:lnSpc>
              <a:spcAft>
                <a:spcPts val="600"/>
              </a:spcAft>
              <a:defRPr/>
            </a:lvl4pPr>
            <a:lvl5pPr>
              <a:lnSpc>
                <a:spcPct val="125000"/>
              </a:lnSpc>
              <a:spcAft>
                <a:spcPts val="600"/>
              </a:spcAft>
              <a:defRPr/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1837301C-2B9B-4119-9002-BD6DB2AB87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1" y="6144405"/>
            <a:ext cx="8150087" cy="713595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BD12738D-D0ED-4899-A01C-42439B5B3E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8206532" y="6167615"/>
            <a:ext cx="3982418" cy="690385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EED261D-45B9-40C1-8341-8B8B796E8A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525" y="6112401"/>
            <a:ext cx="12188951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Footer Placeholder 7">
            <a:extLst>
              <a:ext uri="{FF2B5EF4-FFF2-40B4-BE49-F238E27FC236}">
                <a16:creationId xmlns:a16="http://schemas.microsoft.com/office/drawing/2014/main" id="{182CF530-D736-4104-8678-850EEDF997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787178" y="6309360"/>
            <a:ext cx="6623040" cy="4572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19" name="Date Placeholder 5">
            <a:extLst>
              <a:ext uri="{FF2B5EF4-FFF2-40B4-BE49-F238E27FC236}">
                <a16:creationId xmlns:a16="http://schemas.microsoft.com/office/drawing/2014/main" id="{8DEDB7CE-711E-4E43-9450-4C7BECE2FCF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79537" y="6309360"/>
            <a:ext cx="1885598" cy="457200"/>
          </a:xfrm>
        </p:spPr>
        <p:txBody>
          <a:bodyPr/>
          <a:lstStyle/>
          <a:p>
            <a:r>
              <a:rPr lang="en-US" dirty="0"/>
              <a:t>9/8/20XX</a:t>
            </a:r>
          </a:p>
        </p:txBody>
      </p:sp>
      <p:sp>
        <p:nvSpPr>
          <p:cNvPr id="20" name="Slide Number Placeholder 9">
            <a:extLst>
              <a:ext uri="{FF2B5EF4-FFF2-40B4-BE49-F238E27FC236}">
                <a16:creationId xmlns:a16="http://schemas.microsoft.com/office/drawing/2014/main" id="{F5D9588C-9E6B-42F6-8B42-D18388626A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69202" y="6309360"/>
            <a:ext cx="979879" cy="457200"/>
          </a:xfrm>
        </p:spPr>
        <p:txBody>
          <a:bodyPr/>
          <a:lstStyle>
            <a:lvl1pPr>
              <a:defRPr sz="1200" b="0"/>
            </a:lvl1pPr>
          </a:lstStyle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3E23953F-BF80-48E0-8282-62907D6C29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8142523" y="0"/>
            <a:ext cx="64008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BD79D74E-6357-D3E7-30C0-09B4B82BA32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8203482" y="1095507"/>
            <a:ext cx="3997653" cy="501689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753428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wo Conten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6" name="Rectangle 5">
            <a:extLst>
              <a:ext uri="{FF2B5EF4-FFF2-40B4-BE49-F238E27FC236}">
                <a16:creationId xmlns:a16="http://schemas.microsoft.com/office/drawing/2014/main" id="{2DF88512-9E62-4695-B350-39488566A1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8CD596D-95F4-4C5C-A0E7-86D747FE70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038768" y="2130218"/>
            <a:ext cx="11153231" cy="4727782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67553E9F-DCBF-4BEE-A261-5AA97361A0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896641"/>
            <a:ext cx="12192000" cy="134771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949B0EB0-AEBA-44ED-BC77-4188C748614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535371" y="962423"/>
            <a:ext cx="10013710" cy="1216152"/>
          </a:xfrm>
        </p:spPr>
        <p:txBody>
          <a:bodyPr tIns="182880" anchor="ctr" anchorCtr="0">
            <a:noAutofit/>
          </a:bodyPr>
          <a:lstStyle>
            <a:lvl1pPr>
              <a:lnSpc>
                <a:spcPct val="100000"/>
              </a:lnSpc>
              <a:defRPr sz="3200">
                <a:solidFill>
                  <a:schemeClr val="bg1"/>
                </a:solidFill>
              </a:defRPr>
            </a:lvl1pPr>
          </a:lstStyle>
          <a:p>
            <a:r>
              <a:rPr lang="en-US" dirty="0">
                <a:solidFill>
                  <a:schemeClr val="bg1"/>
                </a:solidFill>
              </a:rPr>
              <a:t>Click to add title</a:t>
            </a:r>
          </a:p>
        </p:txBody>
      </p:sp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252AD8E1-37CB-EB1E-9394-A293E1F2107F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1542563" y="2590800"/>
            <a:ext cx="6441412" cy="3718557"/>
          </a:xfrm>
        </p:spPr>
        <p:txBody>
          <a:bodyPr anchor="t">
            <a:normAutofit/>
          </a:bodyPr>
          <a:lstStyle>
            <a:lvl1pPr marL="0" indent="0">
              <a:lnSpc>
                <a:spcPct val="125000"/>
              </a:lnSpc>
              <a:spcAft>
                <a:spcPts val="600"/>
              </a:spcAft>
              <a:buNone/>
              <a:defRPr sz="1800" b="0"/>
            </a:lvl1pPr>
            <a:lvl2pPr marL="283464">
              <a:lnSpc>
                <a:spcPct val="125000"/>
              </a:lnSpc>
              <a:spcAft>
                <a:spcPts val="600"/>
              </a:spcAft>
              <a:defRPr sz="1800"/>
            </a:lvl2pPr>
            <a:lvl3pPr marL="566928">
              <a:lnSpc>
                <a:spcPct val="125000"/>
              </a:lnSpc>
              <a:spcAft>
                <a:spcPts val="600"/>
              </a:spcAft>
              <a:defRPr sz="1800"/>
            </a:lvl3pPr>
            <a:lvl4pPr marL="850392">
              <a:lnSpc>
                <a:spcPct val="125000"/>
              </a:lnSpc>
              <a:spcAft>
                <a:spcPts val="600"/>
              </a:spcAft>
              <a:defRPr sz="1800"/>
            </a:lvl4pPr>
            <a:lvl5pPr marL="1133856">
              <a:lnSpc>
                <a:spcPct val="125000"/>
              </a:lnSpc>
              <a:spcAft>
                <a:spcPts val="600"/>
              </a:spcAft>
              <a:defRPr sz="1800"/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5B37B294-6F01-986D-E8E5-119AE9A8F2BE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8197362" y="2590800"/>
            <a:ext cx="3522849" cy="3718557"/>
          </a:xfrm>
        </p:spPr>
        <p:txBody>
          <a:bodyPr anchor="t">
            <a:normAutofit/>
          </a:bodyPr>
          <a:lstStyle>
            <a:lvl1pPr marL="285750" indent="-285750">
              <a:lnSpc>
                <a:spcPct val="125000"/>
              </a:lnSpc>
              <a:spcAft>
                <a:spcPts val="600"/>
              </a:spcAft>
              <a:buFont typeface="Wingdings" panose="05000000000000000000" pitchFamily="2" charset="2"/>
              <a:buChar char="§"/>
              <a:defRPr sz="1800" b="0"/>
            </a:lvl1pPr>
            <a:lvl2pPr>
              <a:lnSpc>
                <a:spcPct val="125000"/>
              </a:lnSpc>
              <a:spcAft>
                <a:spcPts val="600"/>
              </a:spcAft>
              <a:defRPr sz="1800"/>
            </a:lvl2pPr>
            <a:lvl3pPr>
              <a:lnSpc>
                <a:spcPct val="125000"/>
              </a:lnSpc>
              <a:spcAft>
                <a:spcPts val="600"/>
              </a:spcAft>
              <a:defRPr sz="1800"/>
            </a:lvl3pPr>
            <a:lvl4pPr>
              <a:lnSpc>
                <a:spcPct val="125000"/>
              </a:lnSpc>
              <a:spcAft>
                <a:spcPts val="600"/>
              </a:spcAft>
              <a:defRPr sz="1800"/>
            </a:lvl4pPr>
            <a:lvl5pPr>
              <a:lnSpc>
                <a:spcPct val="125000"/>
              </a:lnSpc>
              <a:spcAft>
                <a:spcPts val="600"/>
              </a:spcAft>
              <a:defRPr sz="1800"/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278DD10-67BC-4E87-A788-A45C6093F5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1" y="962423"/>
            <a:ext cx="1006766" cy="12161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916769F5-486B-4B48-A543-2C70359DF6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5400000">
            <a:off x="-2390232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Footer Placeholder 4">
            <a:extLst>
              <a:ext uri="{FF2B5EF4-FFF2-40B4-BE49-F238E27FC236}">
                <a16:creationId xmlns:a16="http://schemas.microsoft.com/office/drawing/2014/main" id="{B47BB165-F380-48C4-B95B-C09C91893B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535371" y="6309360"/>
            <a:ext cx="5049579" cy="457200"/>
          </a:xfrm>
        </p:spPr>
        <p:txBody>
          <a:bodyPr/>
          <a:lstStyle/>
          <a:p>
            <a:r>
              <a:rPr lang="en-US" dirty="0"/>
              <a:t>Presentation Title</a:t>
            </a:r>
          </a:p>
        </p:txBody>
      </p:sp>
      <p:sp>
        <p:nvSpPr>
          <p:cNvPr id="14" name="Slide Number Placeholder 5">
            <a:extLst>
              <a:ext uri="{FF2B5EF4-FFF2-40B4-BE49-F238E27FC236}">
                <a16:creationId xmlns:a16="http://schemas.microsoft.com/office/drawing/2014/main" id="{F0805E9B-6657-4167-BD79-CAC59C0D84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69202" y="6309360"/>
            <a:ext cx="979879" cy="457200"/>
          </a:xfrm>
        </p:spPr>
        <p:txBody>
          <a:bodyPr/>
          <a:lstStyle>
            <a:lvl1pPr>
              <a:defRPr sz="1200" b="0"/>
            </a:lvl1pPr>
          </a:lstStyle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D0EFA1AD-93FB-148E-CFC6-A6E5D996740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678168" y="6309360"/>
            <a:ext cx="2148840" cy="457200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 dirty="0"/>
              <a:t>9/8/20XX</a:t>
            </a:r>
          </a:p>
        </p:txBody>
      </p:sp>
    </p:spTree>
    <p:extLst>
      <p:ext uri="{BB962C8B-B14F-4D97-AF65-F5344CB8AC3E}">
        <p14:creationId xmlns:p14="http://schemas.microsoft.com/office/powerpoint/2010/main" val="161647760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nten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" name="Rectangle 6">
            <a:extLst>
              <a:ext uri="{FF2B5EF4-FFF2-40B4-BE49-F238E27FC236}">
                <a16:creationId xmlns:a16="http://schemas.microsoft.com/office/drawing/2014/main" id="{BF5F5DFA-1BC3-4062-9356-6145C9F7CD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E6B5D461-AEC0-477F-A77A-6227F95A83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4016188" cy="105654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DE1A041D-DE47-45FA-AC78-CC7FD02571F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525" y="1031500"/>
            <a:ext cx="12188951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11614254-52EF-4F58-99B1-CDA7C39223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3988518" y="1095508"/>
            <a:ext cx="8203482" cy="5016893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BD3B3ABA-0408-41EA-935D-D4F4586AA84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06511" y="1393926"/>
            <a:ext cx="7042570" cy="1626225"/>
          </a:xfrm>
        </p:spPr>
        <p:txBody>
          <a:bodyPr anchor="b" anchorCtr="0">
            <a:noAutofit/>
          </a:bodyPr>
          <a:lstStyle>
            <a:lvl1pPr>
              <a:lnSpc>
                <a:spcPct val="100000"/>
              </a:lnSpc>
              <a:defRPr sz="3200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FEF27B53-079D-232F-8AA5-ED461B34E8D2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4506741" y="3153103"/>
            <a:ext cx="7042335" cy="2648312"/>
          </a:xfrm>
        </p:spPr>
        <p:txBody>
          <a:bodyPr anchor="t">
            <a:normAutofit/>
          </a:bodyPr>
          <a:lstStyle>
            <a:lvl1pPr marL="0" indent="0">
              <a:lnSpc>
                <a:spcPct val="125000"/>
              </a:lnSpc>
              <a:spcAft>
                <a:spcPts val="600"/>
              </a:spcAft>
              <a:buNone/>
              <a:defRPr sz="1800" b="0"/>
            </a:lvl1pPr>
            <a:lvl2pPr>
              <a:lnSpc>
                <a:spcPct val="125000"/>
              </a:lnSpc>
              <a:spcAft>
                <a:spcPts val="600"/>
              </a:spcAft>
              <a:defRPr sz="1800"/>
            </a:lvl2pPr>
            <a:lvl3pPr>
              <a:lnSpc>
                <a:spcPct val="125000"/>
              </a:lnSpc>
              <a:spcAft>
                <a:spcPts val="600"/>
              </a:spcAft>
              <a:defRPr sz="1800"/>
            </a:lvl3pPr>
            <a:lvl4pPr>
              <a:lnSpc>
                <a:spcPct val="125000"/>
              </a:lnSpc>
              <a:spcAft>
                <a:spcPts val="600"/>
              </a:spcAft>
              <a:defRPr sz="1800"/>
            </a:lvl4pPr>
            <a:lvl5pPr>
              <a:lnSpc>
                <a:spcPct val="125000"/>
              </a:lnSpc>
              <a:spcAft>
                <a:spcPts val="600"/>
              </a:spcAft>
              <a:defRPr sz="1800"/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1837301C-2B9B-4119-9002-BD6DB2AB87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041913" y="6144405"/>
            <a:ext cx="8150087" cy="71359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BD12738D-D0ED-4899-A01C-42439B5B3E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6167615"/>
            <a:ext cx="3982418" cy="690385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EED261D-45B9-40C1-8341-8B8B796E8A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525" y="6112401"/>
            <a:ext cx="12188951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3E23953F-BF80-48E0-8282-62907D6C29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3986412" y="0"/>
            <a:ext cx="64008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3" name="Footer Placeholder 4">
            <a:extLst>
              <a:ext uri="{FF2B5EF4-FFF2-40B4-BE49-F238E27FC236}">
                <a16:creationId xmlns:a16="http://schemas.microsoft.com/office/drawing/2014/main" id="{4F4FDF97-2780-775F-9416-96F7A90662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172202" y="6309360"/>
            <a:ext cx="4280135" cy="457200"/>
          </a:xfrm>
        </p:spPr>
        <p:txBody>
          <a:bodyPr/>
          <a:lstStyle>
            <a:lvl1pPr algn="ctr">
              <a:defRPr>
                <a:effectLst/>
              </a:defRPr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24" name="Date Placeholder 3">
            <a:extLst>
              <a:ext uri="{FF2B5EF4-FFF2-40B4-BE49-F238E27FC236}">
                <a16:creationId xmlns:a16="http://schemas.microsoft.com/office/drawing/2014/main" id="{A03787D1-4AB7-2166-D4DB-A3878CBB24F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06511" y="6309360"/>
            <a:ext cx="1513289" cy="457200"/>
          </a:xfrm>
        </p:spPr>
        <p:txBody>
          <a:bodyPr/>
          <a:lstStyle>
            <a:lvl1pPr>
              <a:defRPr>
                <a:effectLst/>
              </a:defRPr>
            </a:lvl1pPr>
          </a:lstStyle>
          <a:p>
            <a:r>
              <a:rPr lang="en-US" dirty="0">
                <a:solidFill>
                  <a:schemeClr val="tx2"/>
                </a:solidFill>
              </a:rPr>
              <a:t>9/8/20XX</a:t>
            </a:r>
            <a:endParaRPr lang="en-US" dirty="0"/>
          </a:p>
        </p:txBody>
      </p:sp>
      <p:sp>
        <p:nvSpPr>
          <p:cNvPr id="25" name="Slide Number Placeholder 5">
            <a:extLst>
              <a:ext uri="{FF2B5EF4-FFF2-40B4-BE49-F238E27FC236}">
                <a16:creationId xmlns:a16="http://schemas.microsoft.com/office/drawing/2014/main" id="{4F8C5CD2-BF99-0846-2E4A-179E6C459F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69202" y="6309360"/>
            <a:ext cx="979879" cy="457200"/>
          </a:xfrm>
        </p:spPr>
        <p:txBody>
          <a:bodyPr/>
          <a:lstStyle>
            <a:lvl1pPr>
              <a:defRPr sz="1200" b="0"/>
            </a:lvl1pPr>
          </a:lstStyle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180027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_Title and 2 Content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" name="Rectangle 1">
            <a:extLst>
              <a:ext uri="{FF2B5EF4-FFF2-40B4-BE49-F238E27FC236}">
                <a16:creationId xmlns:a16="http://schemas.microsoft.com/office/drawing/2014/main" id="{30FB3D5A-25E2-453F-A78E-0A20BDCE80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28796342-0E80-4F8E-9563-9F5EDFC0DDF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038768" y="-2946"/>
            <a:ext cx="11153231" cy="4727782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C39B2F5D-C3BA-453E-8F4D-97074F48C7A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4724838"/>
            <a:ext cx="12192000" cy="134771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452D50E3-A27A-4AF6-928B-286E7BDB4BD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535372" y="4873752"/>
            <a:ext cx="10013709" cy="1033272"/>
          </a:xfrm>
        </p:spPr>
        <p:txBody>
          <a:bodyPr tIns="182880" anchor="ctr" anchorCtr="0">
            <a:noAutofit/>
          </a:bodyPr>
          <a:lstStyle>
            <a:lvl1pPr>
              <a:lnSpc>
                <a:spcPct val="100000"/>
              </a:lnSpc>
              <a:defRPr sz="3200">
                <a:solidFill>
                  <a:schemeClr val="bg1"/>
                </a:solidFill>
              </a:defRPr>
            </a:lvl1pPr>
          </a:lstStyle>
          <a:p>
            <a:r>
              <a:rPr lang="en-US" dirty="0">
                <a:solidFill>
                  <a:schemeClr val="bg1"/>
                </a:solidFill>
              </a:rPr>
              <a:t>Click to add title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874FDF0-F4BE-433D-86EE-9E1832D438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1" y="4790620"/>
            <a:ext cx="1006766" cy="12161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5DFCD07-1301-45ED-B326-449ECFADE7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5400000">
            <a:off x="-2390232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9F875EEC-3E6C-5B97-FFE8-0D1ECAAAE98A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1535372" y="462243"/>
            <a:ext cx="3098425" cy="3866324"/>
          </a:xfrm>
        </p:spPr>
        <p:txBody>
          <a:bodyPr anchor="t">
            <a:normAutofit/>
          </a:bodyPr>
          <a:lstStyle>
            <a:lvl1pPr marL="0" indent="0">
              <a:lnSpc>
                <a:spcPct val="125000"/>
              </a:lnSpc>
              <a:spcAft>
                <a:spcPts val="600"/>
              </a:spcAft>
              <a:buNone/>
              <a:defRPr sz="1800" b="0"/>
            </a:lvl1pPr>
            <a:lvl2pPr marL="281178" indent="0">
              <a:lnSpc>
                <a:spcPct val="125000"/>
              </a:lnSpc>
              <a:spcAft>
                <a:spcPts val="600"/>
              </a:spcAft>
              <a:buNone/>
              <a:defRPr sz="1800"/>
            </a:lvl2pPr>
            <a:lvl3pPr marL="566928" indent="0">
              <a:lnSpc>
                <a:spcPct val="125000"/>
              </a:lnSpc>
              <a:spcAft>
                <a:spcPts val="600"/>
              </a:spcAft>
              <a:buNone/>
              <a:defRPr sz="1800"/>
            </a:lvl3pPr>
            <a:lvl4pPr marL="850392" indent="0">
              <a:lnSpc>
                <a:spcPct val="125000"/>
              </a:lnSpc>
              <a:spcAft>
                <a:spcPts val="600"/>
              </a:spcAft>
              <a:buNone/>
              <a:defRPr sz="1800"/>
            </a:lvl4pPr>
            <a:lvl5pPr marL="1133856" indent="0">
              <a:lnSpc>
                <a:spcPct val="125000"/>
              </a:lnSpc>
              <a:spcAft>
                <a:spcPts val="600"/>
              </a:spcAft>
              <a:buNone/>
              <a:defRPr sz="1800"/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Table Placeholder 7">
            <a:extLst>
              <a:ext uri="{FF2B5EF4-FFF2-40B4-BE49-F238E27FC236}">
                <a16:creationId xmlns:a16="http://schemas.microsoft.com/office/drawing/2014/main" id="{0C5070DA-50C2-065D-00B0-3B12070D77E7}"/>
              </a:ext>
            </a:extLst>
          </p:cNvPr>
          <p:cNvSpPr>
            <a:spLocks noGrp="1"/>
          </p:cNvSpPr>
          <p:nvPr>
            <p:ph type="tbl" sz="quarter" idx="15"/>
          </p:nvPr>
        </p:nvSpPr>
        <p:spPr>
          <a:xfrm>
            <a:off x="5075238" y="461735"/>
            <a:ext cx="6473842" cy="3867150"/>
          </a:xfrm>
        </p:spPr>
        <p:txBody>
          <a:bodyPr anchor="t"/>
          <a:lstStyle>
            <a:lvl1pPr marL="0" indent="0" algn="ctr">
              <a:buNone/>
              <a:defRPr/>
            </a:lvl1pPr>
          </a:lstStyle>
          <a:p>
            <a:r>
              <a:rPr lang="ru-RU"/>
              <a:t>Вставка таблицы</a:t>
            </a:r>
            <a:endParaRPr lang="en-US" dirty="0"/>
          </a:p>
        </p:txBody>
      </p:sp>
      <p:sp>
        <p:nvSpPr>
          <p:cNvPr id="15" name="Date Placeholder 3">
            <a:extLst>
              <a:ext uri="{FF2B5EF4-FFF2-40B4-BE49-F238E27FC236}">
                <a16:creationId xmlns:a16="http://schemas.microsoft.com/office/drawing/2014/main" id="{2F8DD265-980F-4708-EDDF-3130F434AC9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678168" y="6309360"/>
            <a:ext cx="2148840" cy="457200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 dirty="0"/>
              <a:t>9/8/20XX</a:t>
            </a:r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BD5DA270-E83F-4CC8-9DA6-27CA3AEC07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535372" y="6309360"/>
            <a:ext cx="4946592" cy="457200"/>
          </a:xfrm>
        </p:spPr>
        <p:txBody>
          <a:bodyPr/>
          <a:lstStyle/>
          <a:p>
            <a:r>
              <a:rPr lang="en-US" dirty="0"/>
              <a:t>Presentation Title</a:t>
            </a:r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5339F117-3072-4F0C-8D1D-E5DC918CE4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69202" y="6309360"/>
            <a:ext cx="979879" cy="457200"/>
          </a:xfrm>
        </p:spPr>
        <p:txBody>
          <a:bodyPr/>
          <a:lstStyle>
            <a:lvl1pPr>
              <a:defRPr sz="1200" b="0"/>
            </a:lvl1pPr>
          </a:lstStyle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583153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2" name="Rectangle 51">
            <a:extLst>
              <a:ext uri="{FF2B5EF4-FFF2-40B4-BE49-F238E27FC236}">
                <a16:creationId xmlns:a16="http://schemas.microsoft.com/office/drawing/2014/main" id="{EA8D8870-8337-4ABD-9EA6-3D5AAB7E42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flipH="1">
            <a:off x="0" y="0"/>
            <a:ext cx="1219200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BAC3B2DB-2CCA-4BD4-8D63-98257049E2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825689"/>
            <a:ext cx="12192000" cy="5201731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4" name="Title 1">
            <a:extLst>
              <a:ext uri="{FF2B5EF4-FFF2-40B4-BE49-F238E27FC236}">
                <a16:creationId xmlns:a16="http://schemas.microsoft.com/office/drawing/2014/main" id="{324DAAC3-FA37-4838-A298-327679F99F8A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386629" y="825687"/>
            <a:ext cx="9643772" cy="5201730"/>
          </a:xfrm>
        </p:spPr>
        <p:txBody>
          <a:bodyPr tIns="182880" anchor="ctr" anchorCtr="0">
            <a:noAutofit/>
          </a:bodyPr>
          <a:lstStyle>
            <a:lvl1pPr algn="l">
              <a:lnSpc>
                <a:spcPct val="100000"/>
              </a:lnSpc>
              <a:defRPr sz="4800" cap="all" baseline="0">
                <a:solidFill>
                  <a:schemeClr val="bg1"/>
                </a:solidFill>
              </a:defRPr>
            </a:lvl1pPr>
          </a:lstStyle>
          <a:p>
            <a:r>
              <a:rPr lang="en-US" sz="4400" dirty="0">
                <a:solidFill>
                  <a:schemeClr val="bg1"/>
                </a:solidFill>
              </a:rPr>
              <a:t>CLICK TO ADD TITLE</a:t>
            </a:r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id="{FB792E4C-AD3B-4E88-8540-E757597463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1" y="889696"/>
            <a:ext cx="1070775" cy="507771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6A32632F-9ED1-4328-BBE3-B4E014156A2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5400000">
            <a:off x="-2365125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EA124D3C-01E3-4B96-BDF0-54851D1739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5400000">
            <a:off x="7658511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167A64FF-37A7-4837-8033-CBEA22697E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119516" y="896046"/>
            <a:ext cx="1070775" cy="5077717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3FC0C09F-8990-542B-199E-E6FADE2FEE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119516" y="0"/>
            <a:ext cx="1070775" cy="82568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1F6F60C3-341E-9533-2415-66360A254A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119515" y="6027421"/>
            <a:ext cx="1070775" cy="83058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475391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056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9/8/20XX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0849448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5BFD12B6-57DE-4B63-A723-500B050FB7DD}"/>
              </a:ext>
            </a:extLst>
          </p:cNvPr>
          <p:cNvSpPr/>
          <p:nvPr/>
        </p:nvSpPr>
        <p:spPr>
          <a:xfrm>
            <a:off x="0" y="4215384"/>
            <a:ext cx="12192000" cy="2642616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5316" y="1406284"/>
            <a:ext cx="10593694" cy="2597841"/>
          </a:xfrm>
        </p:spPr>
        <p:txBody>
          <a:bodyPr anchor="b">
            <a:normAutofit/>
          </a:bodyPr>
          <a:lstStyle>
            <a:lvl1pPr algn="ctr">
              <a:lnSpc>
                <a:spcPct val="125000"/>
              </a:lnSpc>
              <a:defRPr sz="4400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818312" y="4527856"/>
            <a:ext cx="6559018" cy="1570245"/>
          </a:xfrm>
        </p:spPr>
        <p:txBody>
          <a:bodyPr anchor="t">
            <a:normAutofit/>
          </a:bodyPr>
          <a:lstStyle>
            <a:lvl1pPr marL="0" indent="0" algn="ctr">
              <a:lnSpc>
                <a:spcPct val="130000"/>
              </a:lnSpc>
              <a:spcBef>
                <a:spcPts val="0"/>
              </a:spcBef>
              <a:buNone/>
              <a:defRPr sz="2400" b="0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F1E2E75-4758-4930-8024-39287C9629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9/8/20XX</a:t>
            </a:r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88B9949-402C-42C2-9A94-16590FC0C5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039D83F6-DAF4-4876-AA41-F246EC970F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91613A19-DDA2-44F6-9ED4-F87771C684B8}"/>
              </a:ext>
            </a:extLst>
          </p:cNvPr>
          <p:cNvSpPr/>
          <p:nvPr/>
        </p:nvSpPr>
        <p:spPr>
          <a:xfrm>
            <a:off x="0" y="4215384"/>
            <a:ext cx="1218895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753438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5376670" y="705114"/>
            <a:ext cx="6172412" cy="2403846"/>
          </a:xfrm>
        </p:spPr>
        <p:txBody>
          <a:bodyPr anchor="b"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76670" y="3749040"/>
            <a:ext cx="6172411" cy="234696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9/8/20XX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CE6B9B5-A5D1-4099-B52B-78F39AB0AFCB}"/>
              </a:ext>
            </a:extLst>
          </p:cNvPr>
          <p:cNvSpPr/>
          <p:nvPr/>
        </p:nvSpPr>
        <p:spPr>
          <a:xfrm rot="10800000">
            <a:off x="4693920" y="3396997"/>
            <a:ext cx="7498080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8758592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76667" y="658999"/>
            <a:ext cx="6166422" cy="457200"/>
          </a:xfrm>
        </p:spPr>
        <p:txBody>
          <a:bodyPr anchor="b">
            <a:normAutofit/>
          </a:bodyPr>
          <a:lstStyle>
            <a:lvl1pPr marL="0" indent="0">
              <a:lnSpc>
                <a:spcPct val="130000"/>
              </a:lnSpc>
              <a:buNone/>
              <a:defRPr sz="1800" b="1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76668" y="1116199"/>
            <a:ext cx="6166422" cy="2062129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376668" y="3623098"/>
            <a:ext cx="6166421" cy="457200"/>
          </a:xfrm>
        </p:spPr>
        <p:txBody>
          <a:bodyPr anchor="b">
            <a:normAutofit/>
          </a:bodyPr>
          <a:lstStyle>
            <a:lvl1pPr marL="0" indent="0">
              <a:lnSpc>
                <a:spcPct val="99000"/>
              </a:lnSpc>
              <a:buNone/>
              <a:defRPr lang="en-US" sz="1800" b="1" kern="1200" cap="all" spc="150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30000"/>
              </a:lnSpc>
              <a:spcBef>
                <a:spcPts val="930"/>
              </a:spcBef>
              <a:buFont typeface="Corbel" panose="020B0503020204020204" pitchFamily="34" charset="0"/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76670" y="4102370"/>
            <a:ext cx="6166419" cy="2066544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9/8/20XX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Title 9">
            <a:extLst>
              <a:ext uri="{FF2B5EF4-FFF2-40B4-BE49-F238E27FC236}">
                <a16:creationId xmlns:a16="http://schemas.microsoft.com/office/drawing/2014/main" id="{D26B370B-8381-431F-9492-0EA1205113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DCA89085-2231-4A9C-B23C-B199A9DD26C5}"/>
              </a:ext>
            </a:extLst>
          </p:cNvPr>
          <p:cNvSpPr/>
          <p:nvPr/>
        </p:nvSpPr>
        <p:spPr>
          <a:xfrm rot="10800000">
            <a:off x="4693920" y="3396997"/>
            <a:ext cx="7498080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4152159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5CD215-1C45-48A0-8534-39FFE8A7C95A}" type="datetime1">
              <a:rPr lang="en-US" smtClean="0"/>
              <a:t>10/29/2025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dirty="0"/>
              <a:t>‹#›</a:t>
            </a:fld>
            <a:endParaRPr lang="en-US" dirty="0"/>
          </a:p>
        </p:txBody>
      </p:sp>
      <p:sp useBgFill="1">
        <p:nvSpPr>
          <p:cNvPr id="6" name="Rectangle 5">
            <a:extLst>
              <a:ext uri="{FF2B5EF4-FFF2-40B4-BE49-F238E27FC236}">
                <a16:creationId xmlns:a16="http://schemas.microsoft.com/office/drawing/2014/main" id="{94837D5C-EE88-BE2B-5940-6A8E20CAEE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flipH="1">
            <a:off x="0" y="0"/>
            <a:ext cx="1219200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7D6331A-AE6C-3009-DDD4-1671FF7E0F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825689"/>
            <a:ext cx="12192000" cy="5201731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38D7D28B-DE67-0B99-CDEB-A037FFC568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1" y="889696"/>
            <a:ext cx="1070775" cy="507771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8B9F3E3-6134-5423-F75E-B36E71A652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5400000">
            <a:off x="-2365125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2B1F677F-A1EC-4CDA-E80E-4B36954651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5400000">
            <a:off x="7658511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EF1E2C06-C49E-A5AA-07A3-D134EFA3D2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119516" y="896046"/>
            <a:ext cx="1070775" cy="5077717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2BA39D8-E4F7-CD36-B80A-49D228C0FC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119516" y="0"/>
            <a:ext cx="1070775" cy="82568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06F4721-4B2C-0638-8409-054F6738EA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119515" y="6027421"/>
            <a:ext cx="1070775" cy="83058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789478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7CF41D3-C6B9-4E99-9321-87C4E2168F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9/8/20XX</a:t>
            </a:r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B5BC6EB-07B1-46AF-AC33-E998BC6AA4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3E3A0C1-6562-4819-9E88-4C1378FD5D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8225541"/>
      </p:ext>
    </p:extLst>
  </p:cSld>
  <p:clrMapOvr>
    <a:masterClrMapping/>
  </p:clrMapOvr>
  <p:hf sldNum="0" hdr="0" ftr="0" dt="0"/>
  <p:extLst>
    <p:ext uri="{DCECCB84-F9BA-43D5-87BE-67443E8EF086}">
      <p15:sldGuideLst xmlns:p15="http://schemas.microsoft.com/office/powerpoint/2012/main">
        <p15:guide id="1" pos="5400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7ACA29BA-0143-49FF-8608-DB1623D99537}"/>
              </a:ext>
            </a:extLst>
          </p:cNvPr>
          <p:cNvSpPr/>
          <p:nvPr/>
        </p:nvSpPr>
        <p:spPr>
          <a:xfrm>
            <a:off x="0" y="0"/>
            <a:ext cx="8248592" cy="6858000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53015" y="640079"/>
            <a:ext cx="2796066" cy="2551751"/>
          </a:xfrm>
        </p:spPr>
        <p:txBody>
          <a:bodyPr anchor="b">
            <a:normAutofit/>
          </a:bodyPr>
          <a:lstStyle>
            <a:lvl1pPr algn="l">
              <a:lnSpc>
                <a:spcPct val="135000"/>
              </a:lnSpc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8818" y="640078"/>
            <a:ext cx="6969693" cy="5455921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8753015" y="3223803"/>
            <a:ext cx="2796066" cy="2872197"/>
          </a:xfrm>
        </p:spPr>
        <p:txBody>
          <a:bodyPr anchor="t">
            <a:normAutofit/>
          </a:bodyPr>
          <a:lstStyle>
            <a:lvl1pPr marL="0" indent="0">
              <a:spcBef>
                <a:spcPts val="1400"/>
              </a:spcBef>
              <a:buNone/>
              <a:defRPr sz="1800" b="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3010CF18-370D-4E80-AE4C-396FFDFCAE5D}"/>
              </a:ext>
            </a:extLst>
          </p:cNvPr>
          <p:cNvSpPr/>
          <p:nvPr/>
        </p:nvSpPr>
        <p:spPr>
          <a:xfrm rot="5400000">
            <a:off x="4851595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Date Placeholder 9">
            <a:extLst>
              <a:ext uri="{FF2B5EF4-FFF2-40B4-BE49-F238E27FC236}">
                <a16:creationId xmlns:a16="http://schemas.microsoft.com/office/drawing/2014/main" id="{C5EBFE9C-5A22-4462-9C51-E00C03F55C3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753015" y="6309360"/>
            <a:ext cx="1734207" cy="457200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/>
              <a:t>9/8/20XX</a:t>
            </a:r>
            <a:endParaRPr lang="en-US" dirty="0"/>
          </a:p>
        </p:txBody>
      </p:sp>
      <p:sp>
        <p:nvSpPr>
          <p:cNvPr id="11" name="Footer Placeholder 10">
            <a:extLst>
              <a:ext uri="{FF2B5EF4-FFF2-40B4-BE49-F238E27FC236}">
                <a16:creationId xmlns:a16="http://schemas.microsoft.com/office/drawing/2014/main" id="{2EBBFF2E-AA66-4B76-9139-CB000B5A45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38818" y="6309360"/>
            <a:ext cx="6993867" cy="457200"/>
          </a:xfrm>
        </p:spPr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A44F64C4-BF20-4F6B-B650-57C71C828A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4140893"/>
      </p:ext>
    </p:extLst>
  </p:cSld>
  <p:clrMapOvr>
    <a:masterClrMapping/>
  </p:clrMapOvr>
  <p:hf sldNum="0" hdr="0" ftr="0" dt="0"/>
  <p:extLst>
    <p:ext uri="{DCECCB84-F9BA-43D5-87BE-67443E8EF086}">
      <p15:sldGuideLst xmlns:p15="http://schemas.microsoft.com/office/powerpoint/2012/main">
        <p15:guide id="1" pos="5400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34996" y="640079"/>
            <a:ext cx="2714085" cy="2695903"/>
          </a:xfrm>
        </p:spPr>
        <p:txBody>
          <a:bodyPr anchor="b">
            <a:noAutofit/>
          </a:bodyPr>
          <a:lstStyle>
            <a:lvl1pPr algn="l">
              <a:lnSpc>
                <a:spcPct val="104000"/>
              </a:lnSpc>
              <a:defRPr sz="3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248592" cy="6857999"/>
          </a:xfrm>
          <a:solidFill>
            <a:schemeClr val="bg2">
              <a:lumMod val="9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8834996" y="3429000"/>
            <a:ext cx="2714085" cy="2508026"/>
          </a:xfrm>
        </p:spPr>
        <p:txBody>
          <a:bodyPr anchor="t">
            <a:normAutofit/>
          </a:bodyPr>
          <a:lstStyle>
            <a:lvl1pPr marL="0" indent="0">
              <a:spcBef>
                <a:spcPts val="1400"/>
              </a:spcBef>
              <a:buNone/>
              <a:defRPr sz="1800" b="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90949BC8-9ABF-49F6-851C-5DB0B86CA70D}"/>
              </a:ext>
            </a:extLst>
          </p:cNvPr>
          <p:cNvSpPr/>
          <p:nvPr/>
        </p:nvSpPr>
        <p:spPr>
          <a:xfrm rot="5400000">
            <a:off x="4851595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4E1EE21-E3FA-4D43-B224-C664959637B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834997" y="6309360"/>
            <a:ext cx="1645920" cy="457200"/>
          </a:xfrm>
        </p:spPr>
        <p:txBody>
          <a:bodyPr/>
          <a:lstStyle/>
          <a:p>
            <a:r>
              <a:rPr lang="en-US"/>
              <a:t>9/8/20XX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32D7F83-8993-4ED4-9F02-663CC08505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E3678B7-E511-4CE1-BEE5-89E959B9BF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40080" y="6309360"/>
            <a:ext cx="4946592" cy="457200"/>
          </a:xfrm>
        </p:spPr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r>
              <a:rPr lang="en-US"/>
              <a:t>Presentation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0631964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0786F82F-1B47-46ED-8EAE-53EF71E59E9A}"/>
              </a:ext>
            </a:extLst>
          </p:cNvPr>
          <p:cNvSpPr/>
          <p:nvPr/>
        </p:nvSpPr>
        <p:spPr>
          <a:xfrm>
            <a:off x="4718302" y="0"/>
            <a:ext cx="7473698" cy="6858000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2918" y="705113"/>
            <a:ext cx="3411973" cy="5197498"/>
          </a:xfrm>
          <a:prstGeom prst="rect">
            <a:avLst/>
          </a:prstGeom>
        </p:spPr>
        <p:txBody>
          <a:bodyPr vert="horz" lIns="109728" tIns="109728" rIns="109728" bIns="9144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76671" y="705113"/>
            <a:ext cx="6172412" cy="5197497"/>
          </a:xfrm>
          <a:prstGeom prst="rect">
            <a:avLst/>
          </a:prstGeom>
        </p:spPr>
        <p:txBody>
          <a:bodyPr vert="horz" lIns="109728" tIns="109728" rIns="109728" bIns="91440" rtlCol="0"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2917" y="6309360"/>
            <a:ext cx="3411973" cy="457200"/>
          </a:xfrm>
          <a:prstGeom prst="rect">
            <a:avLst/>
          </a:prstGeom>
        </p:spPr>
        <p:txBody>
          <a:bodyPr vert="horz" lIns="109728" tIns="109728" rIns="109728" bIns="91440" rtlCol="0" anchor="ctr"/>
          <a:lstStyle>
            <a:lvl1pPr algn="l">
              <a:defRPr sz="1200" spc="1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r>
              <a:rPr lang="en-US"/>
              <a:t>9/8/20XX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376670" y="6309360"/>
            <a:ext cx="4946592" cy="457200"/>
          </a:xfrm>
          <a:prstGeom prst="rect">
            <a:avLst/>
          </a:prstGeom>
        </p:spPr>
        <p:txBody>
          <a:bodyPr vert="horz" lIns="109728" tIns="109728" rIns="109728" bIns="91440" rtlCol="0" anchor="ctr"/>
          <a:lstStyle>
            <a:lvl1pPr algn="l">
              <a:defRPr sz="1200" spc="1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69202" y="6309360"/>
            <a:ext cx="979879" cy="457200"/>
          </a:xfrm>
          <a:prstGeom prst="rect">
            <a:avLst/>
          </a:prstGeom>
        </p:spPr>
        <p:txBody>
          <a:bodyPr vert="horz" lIns="109728" tIns="109728" rIns="109728" bIns="91440" rtlCol="0" anchor="b"/>
          <a:lstStyle>
            <a:lvl1pPr algn="r">
              <a:defRPr sz="1600" b="1" spc="1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EF1BAF6F-6275-4646-9C59-331B29B9550F}"/>
              </a:ext>
            </a:extLst>
          </p:cNvPr>
          <p:cNvSpPr/>
          <p:nvPr/>
        </p:nvSpPr>
        <p:spPr>
          <a:xfrm rot="5400000">
            <a:off x="1257298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75489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  <p:sldLayoutId id="2147483698" r:id="rId12"/>
    <p:sldLayoutId id="2147483704" r:id="rId13"/>
    <p:sldLayoutId id="2147483705" r:id="rId14"/>
    <p:sldLayoutId id="2147483706" r:id="rId15"/>
    <p:sldLayoutId id="2147483682" r:id="rId16"/>
  </p:sldLayoutIdLst>
  <p:hf sldNum="0" hdr="0" ftr="0" dt="0"/>
  <p:txStyles>
    <p:titleStyle>
      <a:lvl1pPr algn="l" defTabSz="914400" rtl="0" eaLnBrk="1" latinLnBrk="0" hangingPunct="1">
        <a:lnSpc>
          <a:spcPct val="150000"/>
        </a:lnSpc>
        <a:spcBef>
          <a:spcPct val="0"/>
        </a:spcBef>
        <a:buNone/>
        <a:defRPr sz="3600" b="1" kern="1200" spc="1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40000"/>
        </a:lnSpc>
        <a:spcBef>
          <a:spcPts val="930"/>
        </a:spcBef>
        <a:buFont typeface="Corbel" panose="020B0503020204020204" pitchFamily="34" charset="0"/>
        <a:buNone/>
        <a:defRPr sz="1800" b="1" kern="1200" spc="15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0" indent="0" algn="l" defTabSz="914400" rtl="0" eaLnBrk="1" latinLnBrk="0" hangingPunct="1">
        <a:lnSpc>
          <a:spcPct val="140000"/>
        </a:lnSpc>
        <a:spcBef>
          <a:spcPts val="930"/>
        </a:spcBef>
        <a:buFont typeface="Corbel" panose="020B0503020204020204" pitchFamily="34" charset="0"/>
        <a:buNone/>
        <a:defRPr sz="1600" kern="1200" spc="15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0" indent="-320040" algn="l" defTabSz="914400" rtl="0" eaLnBrk="1" latinLnBrk="0" hangingPunct="1">
        <a:lnSpc>
          <a:spcPct val="140000"/>
        </a:lnSpc>
        <a:spcBef>
          <a:spcPts val="930"/>
        </a:spcBef>
        <a:buFont typeface="Corbel" panose="020B0503020204020204" pitchFamily="34" charset="0"/>
        <a:buChar char="–"/>
        <a:defRPr sz="1400" i="1" kern="1200" spc="15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0" indent="-320040" algn="l" defTabSz="914400" rtl="0" eaLnBrk="1" latinLnBrk="0" hangingPunct="1">
        <a:lnSpc>
          <a:spcPct val="140000"/>
        </a:lnSpc>
        <a:spcBef>
          <a:spcPts val="930"/>
        </a:spcBef>
        <a:buFont typeface="Corbel" panose="020B0503020204020204" pitchFamily="34" charset="0"/>
        <a:buChar char="–"/>
        <a:defRPr sz="1400" kern="1200" spc="15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0" indent="-320040" algn="l" defTabSz="914400" rtl="0" eaLnBrk="1" latinLnBrk="0" hangingPunct="1">
        <a:lnSpc>
          <a:spcPct val="140000"/>
        </a:lnSpc>
        <a:spcBef>
          <a:spcPts val="930"/>
        </a:spcBef>
        <a:buFont typeface="Corbel" panose="020B0503020204020204" pitchFamily="34" charset="0"/>
        <a:buChar char="–"/>
        <a:defRPr sz="1400" i="1" kern="1200" spc="15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92024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6pPr>
      <a:lvl7pPr marL="224028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i="1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7pPr>
      <a:lvl8pPr marL="256032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8pPr>
      <a:lvl9pPr marL="288036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i="1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848">
          <p15:clr>
            <a:srgbClr val="F26B43"/>
          </p15:clr>
        </p15:guide>
        <p15:guide id="2" orient="horz" pos="3960">
          <p15:clr>
            <a:srgbClr val="F26B43"/>
          </p15:clr>
        </p15:guide>
        <p15:guide id="3" orient="horz" pos="1536">
          <p15:clr>
            <a:srgbClr val="F26B43"/>
          </p15:clr>
        </p15:guide>
        <p15:guide id="4" orient="horz" pos="3840">
          <p15:clr>
            <a:srgbClr val="F26B43"/>
          </p15:clr>
        </p15:guide>
        <p15:guide id="5" pos="4416">
          <p15:clr>
            <a:srgbClr val="F26B43"/>
          </p15:clr>
        </p15:guide>
        <p15:guide id="6" pos="4800">
          <p15:clr>
            <a:srgbClr val="F26B43"/>
          </p15:clr>
        </p15:guide>
        <p15:guide id="7" orient="horz" pos="360">
          <p15:clr>
            <a:srgbClr val="F26B43"/>
          </p15:clr>
        </p15:guide>
        <p15:guide id="8" pos="7368">
          <p15:clr>
            <a:srgbClr val="F26B43"/>
          </p15:clr>
        </p15:guide>
        <p15:guide id="9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0814B6A3-5F3E-4909-8ED5-87FE8249226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 vert="horz" lIns="109728" tIns="109728" rIns="109728" bIns="91440" rtlCol="0" anchor="ctr">
            <a:normAutofit/>
          </a:bodyPr>
          <a:lstStyle/>
          <a:p>
            <a:r>
              <a:rPr lang="ru-RU" sz="2800" dirty="0"/>
              <a:t>«</a:t>
            </a:r>
            <a:r>
              <a:rPr lang="ru-RU" sz="2800" dirty="0" err="1"/>
              <a:t>Сұрыптау</a:t>
            </a:r>
            <a:r>
              <a:rPr lang="ru-RU" sz="2800" dirty="0"/>
              <a:t> </a:t>
            </a:r>
            <a:r>
              <a:rPr lang="ru-RU" sz="2800" dirty="0" err="1"/>
              <a:t>алгоритмдері</a:t>
            </a:r>
            <a:r>
              <a:rPr lang="ru-RU" sz="2800" dirty="0"/>
              <a:t>»</a:t>
            </a:r>
            <a:br>
              <a:rPr lang="ru-RU" sz="2800" dirty="0"/>
            </a:br>
            <a:r>
              <a:rPr lang="ru-RU" sz="2800" dirty="0" err="1"/>
              <a:t>Турарбек</a:t>
            </a:r>
            <a:r>
              <a:rPr lang="ru-RU" sz="2800" dirty="0"/>
              <a:t> Ә.Т.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32390724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B5F9A84-EEA2-797D-C40D-EB0B524456A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err="1"/>
              <a:t>Іздеу</a:t>
            </a:r>
            <a:r>
              <a:rPr lang="ru-RU" dirty="0"/>
              <a:t> </a:t>
            </a:r>
            <a:r>
              <a:rPr lang="ru-RU" dirty="0" err="1"/>
              <a:t>алгоритмдері</a:t>
            </a:r>
            <a:r>
              <a:rPr lang="ru-RU" dirty="0"/>
              <a:t> (</a:t>
            </a:r>
            <a:r>
              <a:rPr lang="en-US" dirty="0"/>
              <a:t>Search Algorithms)</a:t>
            </a:r>
            <a:endParaRPr lang="ru-KZ" dirty="0"/>
          </a:p>
        </p:txBody>
      </p:sp>
    </p:spTree>
    <p:extLst>
      <p:ext uri="{BB962C8B-B14F-4D97-AF65-F5344CB8AC3E}">
        <p14:creationId xmlns:p14="http://schemas.microsoft.com/office/powerpoint/2010/main" val="234265920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C5869435-5BA0-9AC0-0823-44963838AF5A}"/>
              </a:ext>
            </a:extLst>
          </p:cNvPr>
          <p:cNvSpPr txBox="1"/>
          <p:nvPr/>
        </p:nvSpPr>
        <p:spPr>
          <a:xfrm>
            <a:off x="4974772" y="337458"/>
            <a:ext cx="621843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err="1"/>
              <a:t>Іздеу</a:t>
            </a:r>
            <a:r>
              <a:rPr lang="ru-RU" sz="2800" b="1" dirty="0"/>
              <a:t> </a:t>
            </a:r>
            <a:r>
              <a:rPr lang="ru-RU" sz="2800" b="1" dirty="0" err="1"/>
              <a:t>алгоритмдерінің</a:t>
            </a:r>
            <a:r>
              <a:rPr lang="ru-RU" sz="2800" b="1" dirty="0"/>
              <a:t> </a:t>
            </a:r>
            <a:r>
              <a:rPr lang="ru-RU" sz="2800" b="1" dirty="0" err="1"/>
              <a:t>түрлері</a:t>
            </a:r>
            <a:endParaRPr lang="ru-KZ" sz="2800" b="1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EE05D08-1166-F1DE-8883-7F85C3BCEA5D}"/>
              </a:ext>
            </a:extLst>
          </p:cNvPr>
          <p:cNvSpPr txBox="1"/>
          <p:nvPr/>
        </p:nvSpPr>
        <p:spPr>
          <a:xfrm>
            <a:off x="250372" y="1348378"/>
            <a:ext cx="3037113" cy="25853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dirty="0" err="1"/>
              <a:t>Іздеу</a:t>
            </a:r>
            <a:r>
              <a:rPr lang="ru-RU" dirty="0"/>
              <a:t> </a:t>
            </a:r>
            <a:r>
              <a:rPr lang="ru-RU" dirty="0" err="1"/>
              <a:t>алгоритмі</a:t>
            </a:r>
            <a:r>
              <a:rPr lang="ru-RU" dirty="0"/>
              <a:t> — </a:t>
            </a:r>
            <a:r>
              <a:rPr lang="ru-RU" dirty="0" err="1"/>
              <a:t>бұл</a:t>
            </a:r>
            <a:r>
              <a:rPr lang="ru-RU" dirty="0"/>
              <a:t> </a:t>
            </a:r>
            <a:r>
              <a:rPr lang="ru-RU" dirty="0" err="1"/>
              <a:t>деректер</a:t>
            </a:r>
            <a:r>
              <a:rPr lang="ru-RU" dirty="0"/>
              <a:t> </a:t>
            </a:r>
            <a:r>
              <a:rPr lang="ru-RU" dirty="0" err="1"/>
              <a:t>құрылымында</a:t>
            </a:r>
            <a:r>
              <a:rPr lang="ru-RU" dirty="0"/>
              <a:t> </a:t>
            </a:r>
            <a:r>
              <a:rPr lang="ru-RU" dirty="0" err="1"/>
              <a:t>белгілі</a:t>
            </a:r>
            <a:r>
              <a:rPr lang="ru-RU" dirty="0"/>
              <a:t> </a:t>
            </a:r>
            <a:r>
              <a:rPr lang="ru-RU" dirty="0" err="1"/>
              <a:t>бір</a:t>
            </a:r>
            <a:r>
              <a:rPr lang="ru-RU" dirty="0"/>
              <a:t> </a:t>
            </a:r>
            <a:r>
              <a:rPr lang="ru-RU" dirty="0" err="1"/>
              <a:t>мәннің</a:t>
            </a:r>
            <a:r>
              <a:rPr lang="ru-RU" dirty="0"/>
              <a:t> бар-</a:t>
            </a:r>
            <a:r>
              <a:rPr lang="ru-RU" dirty="0" err="1"/>
              <a:t>жоғын</a:t>
            </a:r>
            <a:r>
              <a:rPr lang="ru-RU" dirty="0"/>
              <a:t> </a:t>
            </a:r>
            <a:r>
              <a:rPr lang="ru-RU" dirty="0" err="1"/>
              <a:t>анықтайтын</a:t>
            </a:r>
            <a:r>
              <a:rPr lang="ru-RU" dirty="0"/>
              <a:t> </a:t>
            </a:r>
            <a:r>
              <a:rPr lang="ru-RU" dirty="0" err="1"/>
              <a:t>әдіс</a:t>
            </a:r>
            <a:r>
              <a:rPr lang="ru-RU" dirty="0"/>
              <a:t>. </a:t>
            </a:r>
          </a:p>
          <a:p>
            <a:endParaRPr lang="ru-RU" dirty="0"/>
          </a:p>
          <a:p>
            <a:r>
              <a:rPr lang="ru-RU" dirty="0" err="1"/>
              <a:t>Іздеу</a:t>
            </a:r>
            <a:r>
              <a:rPr lang="ru-RU" dirty="0"/>
              <a:t> </a:t>
            </a:r>
            <a:r>
              <a:rPr lang="ru-RU" dirty="0" err="1"/>
              <a:t>массивте</a:t>
            </a:r>
            <a:r>
              <a:rPr lang="ru-RU" dirty="0"/>
              <a:t>, </a:t>
            </a:r>
            <a:r>
              <a:rPr lang="ru-RU" dirty="0" err="1"/>
              <a:t>тізімде</a:t>
            </a:r>
            <a:r>
              <a:rPr lang="ru-RU" dirty="0"/>
              <a:t>, </a:t>
            </a:r>
            <a:r>
              <a:rPr lang="ru-RU" dirty="0" err="1"/>
              <a:t>ағашта</a:t>
            </a:r>
            <a:r>
              <a:rPr lang="ru-RU" dirty="0"/>
              <a:t>, графта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басқа</a:t>
            </a:r>
            <a:r>
              <a:rPr lang="ru-RU" dirty="0"/>
              <a:t> </a:t>
            </a:r>
            <a:r>
              <a:rPr lang="ru-RU" dirty="0" err="1"/>
              <a:t>құрылымдарда</a:t>
            </a:r>
            <a:r>
              <a:rPr lang="ru-RU" dirty="0"/>
              <a:t> </a:t>
            </a:r>
            <a:r>
              <a:rPr lang="ru-RU" dirty="0" err="1"/>
              <a:t>жүргізілуі</a:t>
            </a:r>
            <a:r>
              <a:rPr lang="ru-RU" dirty="0"/>
              <a:t> </a:t>
            </a:r>
            <a:r>
              <a:rPr lang="ru-RU" dirty="0" err="1"/>
              <a:t>мүмкін</a:t>
            </a:r>
            <a:r>
              <a:rPr lang="ru-RU" dirty="0"/>
              <a:t>.</a:t>
            </a:r>
            <a:endParaRPr lang="ru-KZ" dirty="0"/>
          </a:p>
        </p:txBody>
      </p:sp>
      <p:graphicFrame>
        <p:nvGraphicFramePr>
          <p:cNvPr id="4" name="Таблица 3">
            <a:extLst>
              <a:ext uri="{FF2B5EF4-FFF2-40B4-BE49-F238E27FC236}">
                <a16:creationId xmlns:a16="http://schemas.microsoft.com/office/drawing/2014/main" id="{C313D817-61C1-1DFD-9F27-158DF69D54B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53606143"/>
              </p:ext>
            </p:extLst>
          </p:nvPr>
        </p:nvGraphicFramePr>
        <p:xfrm>
          <a:off x="4789714" y="1657666"/>
          <a:ext cx="6759350" cy="3981132"/>
        </p:xfrm>
        <a:graphic>
          <a:graphicData uri="http://schemas.openxmlformats.org/drawingml/2006/table">
            <a:tbl>
              <a:tblPr>
                <a:tableStyleId>{35758FB7-9AC5-4552-8A53-C91805E547FA}</a:tableStyleId>
              </a:tblPr>
              <a:tblGrid>
                <a:gridCol w="3379675">
                  <a:extLst>
                    <a:ext uri="{9D8B030D-6E8A-4147-A177-3AD203B41FA5}">
                      <a16:colId xmlns:a16="http://schemas.microsoft.com/office/drawing/2014/main" val="2272959204"/>
                    </a:ext>
                  </a:extLst>
                </a:gridCol>
                <a:gridCol w="3379675">
                  <a:extLst>
                    <a:ext uri="{9D8B030D-6E8A-4147-A177-3AD203B41FA5}">
                      <a16:colId xmlns:a16="http://schemas.microsoft.com/office/drawing/2014/main" val="946723966"/>
                    </a:ext>
                  </a:extLst>
                </a:gridCol>
              </a:tblGrid>
              <a:tr h="442348">
                <a:tc>
                  <a:txBody>
                    <a:bodyPr/>
                    <a:lstStyle/>
                    <a:p>
                      <a:r>
                        <a:rPr lang="ru-RU"/>
                        <a:t>Түрі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/>
                        <a:t>Қолданыс саласы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875015641"/>
                  </a:ext>
                </a:extLst>
              </a:tr>
              <a:tr h="774109">
                <a:tc>
                  <a:txBody>
                    <a:bodyPr/>
                    <a:lstStyle/>
                    <a:p>
                      <a:r>
                        <a:rPr lang="ru-RU" b="1"/>
                        <a:t>Сызықтық іздеу</a:t>
                      </a:r>
                      <a:endParaRPr lang="ru-RU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/>
                        <a:t>Кішкентай және сұрыпталмаған деректер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70360624"/>
                  </a:ext>
                </a:extLst>
              </a:tr>
              <a:tr h="442348">
                <a:tc>
                  <a:txBody>
                    <a:bodyPr/>
                    <a:lstStyle/>
                    <a:p>
                      <a:r>
                        <a:rPr lang="ru-RU" b="1"/>
                        <a:t>Бинарлық іздеу</a:t>
                      </a:r>
                      <a:endParaRPr lang="ru-RU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/>
                        <a:t>Сұрыпталған массивтер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20646227"/>
                  </a:ext>
                </a:extLst>
              </a:tr>
              <a:tr h="774109">
                <a:tc>
                  <a:txBody>
                    <a:bodyPr/>
                    <a:lstStyle/>
                    <a:p>
                      <a:r>
                        <a:rPr lang="ru-RU" b="1"/>
                        <a:t>Секірмелі іздеу</a:t>
                      </a:r>
                      <a:endParaRPr lang="ru-RU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/>
                        <a:t>Орташа тиімділік қажет болғанда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034636409"/>
                  </a:ext>
                </a:extLst>
              </a:tr>
              <a:tr h="774109">
                <a:tc>
                  <a:txBody>
                    <a:bodyPr/>
                    <a:lstStyle/>
                    <a:p>
                      <a:r>
                        <a:rPr lang="ru-RU" b="1" dirty="0" err="1"/>
                        <a:t>Интерполяциялық</a:t>
                      </a:r>
                      <a:r>
                        <a:rPr lang="ru-RU" b="1" dirty="0"/>
                        <a:t> </a:t>
                      </a:r>
                      <a:r>
                        <a:rPr lang="ru-RU" b="1" dirty="0" err="1"/>
                        <a:t>іздеу</a:t>
                      </a:r>
                      <a:endParaRPr lang="ru-RU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/>
                        <a:t>Біркелкі бөлінген деректерде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463989642"/>
                  </a:ext>
                </a:extLst>
              </a:tr>
              <a:tr h="774109">
                <a:tc>
                  <a:txBody>
                    <a:bodyPr/>
                    <a:lstStyle/>
                    <a:p>
                      <a:r>
                        <a:rPr lang="ru-RU" b="1"/>
                        <a:t>Экспоненциал іздеу</a:t>
                      </a:r>
                      <a:endParaRPr lang="ru-RU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dirty="0" err="1"/>
                        <a:t>Шексіз</a:t>
                      </a:r>
                      <a:r>
                        <a:rPr lang="ru-RU" dirty="0"/>
                        <a:t> </a:t>
                      </a:r>
                      <a:r>
                        <a:rPr lang="ru-RU" dirty="0" err="1"/>
                        <a:t>көлемдегі</a:t>
                      </a:r>
                      <a:r>
                        <a:rPr lang="ru-RU" dirty="0"/>
                        <a:t> </a:t>
                      </a:r>
                      <a:r>
                        <a:rPr lang="ru-RU" dirty="0" err="1"/>
                        <a:t>сұрыпталған</a:t>
                      </a:r>
                      <a:r>
                        <a:rPr lang="ru-RU" dirty="0"/>
                        <a:t> </a:t>
                      </a:r>
                      <a:r>
                        <a:rPr lang="ru-RU" dirty="0" err="1"/>
                        <a:t>массивтер</a:t>
                      </a:r>
                      <a:endParaRPr lang="ru-RU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30488141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1770948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22983B0-52C9-FDDC-D527-1228484BB7B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933BECA7-30B3-C170-5418-8EB547B77301}"/>
              </a:ext>
            </a:extLst>
          </p:cNvPr>
          <p:cNvSpPr txBox="1"/>
          <p:nvPr/>
        </p:nvSpPr>
        <p:spPr>
          <a:xfrm>
            <a:off x="315686" y="6139932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 dirty="0"/>
              <a:t>juz50</a:t>
            </a:r>
            <a:endParaRPr lang="ru-KZ" b="1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5083289-75EB-3FE2-6665-91576B307628}"/>
              </a:ext>
            </a:extLst>
          </p:cNvPr>
          <p:cNvSpPr txBox="1"/>
          <p:nvPr/>
        </p:nvSpPr>
        <p:spPr>
          <a:xfrm>
            <a:off x="2656115" y="1266150"/>
            <a:ext cx="831668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3200" dirty="0" err="1">
                <a:solidFill>
                  <a:schemeClr val="bg1"/>
                </a:solidFill>
              </a:rPr>
              <a:t>Сызықтық</a:t>
            </a:r>
            <a:r>
              <a:rPr lang="ru-RU" sz="3200" dirty="0">
                <a:solidFill>
                  <a:schemeClr val="bg1"/>
                </a:solidFill>
              </a:rPr>
              <a:t> </a:t>
            </a:r>
            <a:r>
              <a:rPr lang="ru-RU" sz="3200" dirty="0" err="1">
                <a:solidFill>
                  <a:schemeClr val="bg1"/>
                </a:solidFill>
              </a:rPr>
              <a:t>іздеу</a:t>
            </a:r>
            <a:r>
              <a:rPr lang="ru-RU" sz="3200" dirty="0">
                <a:solidFill>
                  <a:schemeClr val="bg1"/>
                </a:solidFill>
              </a:rPr>
              <a:t> (</a:t>
            </a:r>
            <a:r>
              <a:rPr lang="en-US" sz="3200" dirty="0">
                <a:solidFill>
                  <a:schemeClr val="bg1"/>
                </a:solidFill>
              </a:rPr>
              <a:t>Linear Search)</a:t>
            </a:r>
            <a:endParaRPr lang="ru-KZ" sz="3200" dirty="0">
              <a:solidFill>
                <a:schemeClr val="bg1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2DC7395-32E3-ED5F-B183-7A9791A857D2}"/>
              </a:ext>
            </a:extLst>
          </p:cNvPr>
          <p:cNvSpPr txBox="1"/>
          <p:nvPr/>
        </p:nvSpPr>
        <p:spPr>
          <a:xfrm>
            <a:off x="1240975" y="2389725"/>
            <a:ext cx="4190996" cy="440120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ru-RU" sz="2000" dirty="0" err="1"/>
              <a:t>Сызықтық</a:t>
            </a:r>
            <a:r>
              <a:rPr lang="ru-RU" sz="2000" dirty="0"/>
              <a:t> </a:t>
            </a:r>
            <a:r>
              <a:rPr lang="ru-RU" sz="2000" dirty="0" err="1"/>
              <a:t>іздеу</a:t>
            </a:r>
            <a:endParaRPr lang="ru-RU" sz="2000" dirty="0"/>
          </a:p>
          <a:p>
            <a:pPr>
              <a:buFont typeface="Arial" panose="020B0604020202020204" pitchFamily="34" charset="0"/>
              <a:buChar char="•"/>
            </a:pPr>
            <a:r>
              <a:rPr lang="ru-RU" sz="2000" dirty="0" err="1"/>
              <a:t>Әр</a:t>
            </a:r>
            <a:r>
              <a:rPr lang="ru-RU" sz="2000" dirty="0"/>
              <a:t> </a:t>
            </a:r>
            <a:r>
              <a:rPr lang="ru-RU" sz="2000" dirty="0" err="1"/>
              <a:t>элементті</a:t>
            </a:r>
            <a:r>
              <a:rPr lang="ru-RU" sz="2000" dirty="0"/>
              <a:t> </a:t>
            </a:r>
            <a:r>
              <a:rPr lang="ru-RU" sz="2000" dirty="0" err="1"/>
              <a:t>тексеріп</a:t>
            </a:r>
            <a:r>
              <a:rPr lang="ru-RU" sz="2000" dirty="0"/>
              <a:t> </a:t>
            </a:r>
            <a:r>
              <a:rPr lang="ru-RU" sz="2000" dirty="0" err="1"/>
              <a:t>шығады</a:t>
            </a:r>
            <a:endParaRPr lang="ru-RU" sz="2000" dirty="0"/>
          </a:p>
          <a:p>
            <a:pPr>
              <a:buFont typeface="Arial" panose="020B0604020202020204" pitchFamily="34" charset="0"/>
              <a:buChar char="•"/>
            </a:pPr>
            <a:r>
              <a:rPr lang="ru-RU" sz="2000" dirty="0"/>
              <a:t>Егер </a:t>
            </a:r>
            <a:r>
              <a:rPr lang="ru-RU" sz="2000" dirty="0" err="1"/>
              <a:t>мән</a:t>
            </a:r>
            <a:r>
              <a:rPr lang="ru-RU" sz="2000" dirty="0"/>
              <a:t> </a:t>
            </a:r>
            <a:r>
              <a:rPr lang="ru-RU" sz="2000" dirty="0" err="1"/>
              <a:t>табылса</a:t>
            </a:r>
            <a:r>
              <a:rPr lang="ru-RU" sz="2000" dirty="0"/>
              <a:t>, </a:t>
            </a:r>
            <a:r>
              <a:rPr lang="ru-RU" sz="2000" dirty="0" err="1"/>
              <a:t>оның</a:t>
            </a:r>
            <a:r>
              <a:rPr lang="ru-RU" sz="2000" dirty="0"/>
              <a:t> </a:t>
            </a:r>
            <a:r>
              <a:rPr lang="ru-RU" sz="2000" dirty="0" err="1"/>
              <a:t>индексі</a:t>
            </a:r>
            <a:r>
              <a:rPr lang="ru-RU" sz="2000" dirty="0"/>
              <a:t> </a:t>
            </a:r>
            <a:r>
              <a:rPr lang="ru-RU" sz="2000" dirty="0" err="1"/>
              <a:t>қайтарылады</a:t>
            </a:r>
            <a:endParaRPr lang="ru-RU" sz="2000" dirty="0"/>
          </a:p>
          <a:p>
            <a:pPr>
              <a:buFont typeface="Arial" panose="020B0604020202020204" pitchFamily="34" charset="0"/>
              <a:buChar char="•"/>
            </a:pPr>
            <a:r>
              <a:rPr lang="ru-RU" sz="2000" dirty="0" err="1"/>
              <a:t>Іздеу</a:t>
            </a:r>
            <a:r>
              <a:rPr lang="ru-RU" sz="2000" dirty="0"/>
              <a:t> </a:t>
            </a:r>
            <a:r>
              <a:rPr lang="ru-RU" sz="2000" dirty="0" err="1"/>
              <a:t>процесі</a:t>
            </a:r>
            <a:r>
              <a:rPr lang="ru-RU" sz="2000" dirty="0"/>
              <a:t> </a:t>
            </a:r>
            <a:r>
              <a:rPr lang="ru-RU" sz="2000" dirty="0" err="1"/>
              <a:t>бірқалыпты</a:t>
            </a:r>
            <a:r>
              <a:rPr lang="ru-RU" sz="2000" dirty="0"/>
              <a:t> </a:t>
            </a:r>
            <a:r>
              <a:rPr lang="ru-RU" sz="2000" dirty="0" err="1"/>
              <a:t>және</a:t>
            </a:r>
            <a:r>
              <a:rPr lang="ru-RU" sz="2000" dirty="0"/>
              <a:t> </a:t>
            </a:r>
            <a:r>
              <a:rPr lang="ru-RU" sz="2000" dirty="0" err="1"/>
              <a:t>толық</a:t>
            </a:r>
            <a:r>
              <a:rPr lang="ru-RU" sz="2000" dirty="0"/>
              <a:t> </a:t>
            </a:r>
            <a:r>
              <a:rPr lang="ru-RU" sz="2000" dirty="0" err="1"/>
              <a:t>жүргізіледі</a:t>
            </a:r>
            <a:endParaRPr lang="ru-RU" sz="2000" dirty="0"/>
          </a:p>
          <a:p>
            <a:pPr>
              <a:buFont typeface="Arial" panose="020B0604020202020204" pitchFamily="34" charset="0"/>
              <a:buChar char="•"/>
            </a:pPr>
            <a:endParaRPr lang="ru-RU" sz="2000" dirty="0"/>
          </a:p>
          <a:p>
            <a:pPr>
              <a:buNone/>
            </a:pPr>
            <a:r>
              <a:rPr lang="ru-RU" sz="2000" dirty="0" err="1"/>
              <a:t>Артықшылығы</a:t>
            </a:r>
            <a:r>
              <a:rPr lang="ru-RU" sz="2000" dirty="0"/>
              <a:t>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2000" dirty="0" err="1"/>
              <a:t>Қарапайым</a:t>
            </a:r>
            <a:r>
              <a:rPr lang="ru-RU" sz="2000" dirty="0"/>
              <a:t> </a:t>
            </a:r>
            <a:r>
              <a:rPr lang="ru-RU" sz="2000" dirty="0" err="1"/>
              <a:t>және</a:t>
            </a:r>
            <a:r>
              <a:rPr lang="ru-RU" sz="2000" dirty="0"/>
              <a:t> </a:t>
            </a:r>
            <a:r>
              <a:rPr lang="ru-RU" sz="2000" dirty="0" err="1"/>
              <a:t>барлық</a:t>
            </a:r>
            <a:r>
              <a:rPr lang="ru-RU" sz="2000" dirty="0"/>
              <a:t> </a:t>
            </a:r>
            <a:r>
              <a:rPr lang="ru-RU" sz="2000" dirty="0" err="1"/>
              <a:t>типтегі</a:t>
            </a:r>
            <a:r>
              <a:rPr lang="ru-RU" sz="2000" dirty="0"/>
              <a:t> </a:t>
            </a:r>
            <a:r>
              <a:rPr lang="ru-RU" sz="2000" dirty="0" err="1"/>
              <a:t>құрылымда</a:t>
            </a:r>
            <a:r>
              <a:rPr lang="ru-RU" sz="2000" dirty="0"/>
              <a:t> </a:t>
            </a:r>
            <a:r>
              <a:rPr lang="ru-RU" sz="2000" dirty="0" err="1"/>
              <a:t>қолданылады</a:t>
            </a:r>
            <a:endParaRPr lang="ru-RU" sz="2000" dirty="0"/>
          </a:p>
          <a:p>
            <a:pPr>
              <a:buNone/>
            </a:pPr>
            <a:r>
              <a:rPr lang="ru-RU" sz="2000" dirty="0" err="1"/>
              <a:t>Кемшілігі</a:t>
            </a:r>
            <a:r>
              <a:rPr lang="ru-RU" sz="2000" dirty="0"/>
              <a:t>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2000" dirty="0" err="1"/>
              <a:t>Үлкен</a:t>
            </a:r>
            <a:r>
              <a:rPr lang="ru-RU" sz="2000" dirty="0"/>
              <a:t> </a:t>
            </a:r>
            <a:r>
              <a:rPr lang="ru-RU" sz="2000" dirty="0" err="1"/>
              <a:t>дерек</a:t>
            </a:r>
            <a:r>
              <a:rPr lang="ru-RU" sz="2000" dirty="0"/>
              <a:t> </a:t>
            </a:r>
            <a:r>
              <a:rPr lang="ru-RU" sz="2000" dirty="0" err="1"/>
              <a:t>көлемінде</a:t>
            </a:r>
            <a:r>
              <a:rPr lang="ru-RU" sz="2000" dirty="0"/>
              <a:t> </a:t>
            </a:r>
            <a:r>
              <a:rPr lang="ru-RU" sz="2000" dirty="0" err="1"/>
              <a:t>өте</a:t>
            </a:r>
            <a:r>
              <a:rPr lang="ru-RU" sz="2000" dirty="0"/>
              <a:t> </a:t>
            </a:r>
            <a:r>
              <a:rPr lang="ru-RU" sz="2000" dirty="0" err="1"/>
              <a:t>баяу</a:t>
            </a:r>
            <a:endParaRPr lang="ru-RU" sz="20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6978C73-87D5-A8C1-2F9A-8B63CBEB034E}"/>
              </a:ext>
            </a:extLst>
          </p:cNvPr>
          <p:cNvSpPr txBox="1"/>
          <p:nvPr/>
        </p:nvSpPr>
        <p:spPr>
          <a:xfrm>
            <a:off x="5976255" y="2327930"/>
            <a:ext cx="6096000" cy="46166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KZ" sz="1400" dirty="0"/>
              <a:t>#include &lt;</a:t>
            </a:r>
            <a:r>
              <a:rPr lang="ru-KZ" sz="1400" dirty="0" err="1"/>
              <a:t>iostream</a:t>
            </a:r>
            <a:r>
              <a:rPr lang="ru-KZ" sz="1400" dirty="0"/>
              <a:t>&gt;</a:t>
            </a:r>
          </a:p>
          <a:p>
            <a:r>
              <a:rPr lang="ru-KZ" sz="1400" dirty="0" err="1"/>
              <a:t>using</a:t>
            </a:r>
            <a:r>
              <a:rPr lang="ru-KZ" sz="1400" dirty="0"/>
              <a:t> </a:t>
            </a:r>
            <a:r>
              <a:rPr lang="ru-KZ" sz="1400" dirty="0" err="1"/>
              <a:t>namespace</a:t>
            </a:r>
            <a:r>
              <a:rPr lang="ru-KZ" sz="1400" dirty="0"/>
              <a:t> </a:t>
            </a:r>
            <a:r>
              <a:rPr lang="ru-KZ" sz="1400" dirty="0" err="1"/>
              <a:t>std</a:t>
            </a:r>
            <a:r>
              <a:rPr lang="ru-KZ" sz="1400" dirty="0"/>
              <a:t>;</a:t>
            </a:r>
          </a:p>
          <a:p>
            <a:endParaRPr lang="ru-KZ" sz="1400" dirty="0"/>
          </a:p>
          <a:p>
            <a:r>
              <a:rPr lang="ru-KZ" sz="1400" dirty="0" err="1"/>
              <a:t>int</a:t>
            </a:r>
            <a:r>
              <a:rPr lang="ru-KZ" sz="1400" dirty="0"/>
              <a:t> </a:t>
            </a:r>
            <a:r>
              <a:rPr lang="ru-KZ" sz="1400" dirty="0" err="1"/>
              <a:t>main</a:t>
            </a:r>
            <a:r>
              <a:rPr lang="ru-KZ" sz="1400" dirty="0"/>
              <a:t>() {</a:t>
            </a:r>
          </a:p>
          <a:p>
            <a:r>
              <a:rPr lang="ru-KZ" sz="1400" dirty="0"/>
              <a:t>    </a:t>
            </a:r>
            <a:r>
              <a:rPr lang="ru-KZ" sz="1400" dirty="0" err="1"/>
              <a:t>int</a:t>
            </a:r>
            <a:r>
              <a:rPr lang="ru-KZ" sz="1400" dirty="0"/>
              <a:t> a[5] = {10, 20, 30, 40, 50};</a:t>
            </a:r>
          </a:p>
          <a:p>
            <a:r>
              <a:rPr lang="ru-KZ" sz="1400" dirty="0"/>
              <a:t>    </a:t>
            </a:r>
            <a:r>
              <a:rPr lang="ru-KZ" sz="1400" dirty="0" err="1"/>
              <a:t>int</a:t>
            </a:r>
            <a:r>
              <a:rPr lang="ru-KZ" sz="1400" dirty="0"/>
              <a:t> </a:t>
            </a:r>
            <a:r>
              <a:rPr lang="ru-KZ" sz="1400" dirty="0" err="1"/>
              <a:t>key</a:t>
            </a:r>
            <a:r>
              <a:rPr lang="ru-KZ" sz="1400" dirty="0"/>
              <a:t> = 30;</a:t>
            </a:r>
          </a:p>
          <a:p>
            <a:r>
              <a:rPr lang="ru-KZ" sz="1400" dirty="0"/>
              <a:t>    </a:t>
            </a:r>
            <a:r>
              <a:rPr lang="ru-KZ" sz="1400" dirty="0" err="1"/>
              <a:t>bool</a:t>
            </a:r>
            <a:r>
              <a:rPr lang="ru-KZ" sz="1400" dirty="0"/>
              <a:t> </a:t>
            </a:r>
            <a:r>
              <a:rPr lang="ru-KZ" sz="1400" dirty="0" err="1"/>
              <a:t>found</a:t>
            </a:r>
            <a:r>
              <a:rPr lang="ru-KZ" sz="1400" dirty="0"/>
              <a:t> = </a:t>
            </a:r>
            <a:r>
              <a:rPr lang="ru-KZ" sz="1400" dirty="0" err="1"/>
              <a:t>false</a:t>
            </a:r>
            <a:r>
              <a:rPr lang="ru-KZ" sz="1400" dirty="0"/>
              <a:t>;</a:t>
            </a:r>
          </a:p>
          <a:p>
            <a:endParaRPr lang="ru-KZ" sz="1400" dirty="0"/>
          </a:p>
          <a:p>
            <a:r>
              <a:rPr lang="ru-KZ" sz="1400" dirty="0"/>
              <a:t>    </a:t>
            </a:r>
            <a:r>
              <a:rPr lang="ru-KZ" sz="1400" dirty="0" err="1"/>
              <a:t>for</a:t>
            </a:r>
            <a:r>
              <a:rPr lang="ru-KZ" sz="1400" dirty="0"/>
              <a:t> (</a:t>
            </a:r>
            <a:r>
              <a:rPr lang="ru-KZ" sz="1400" dirty="0" err="1"/>
              <a:t>int</a:t>
            </a:r>
            <a:r>
              <a:rPr lang="ru-KZ" sz="1400" dirty="0"/>
              <a:t> i = 0; i &lt; 5; i++) {</a:t>
            </a:r>
          </a:p>
          <a:p>
            <a:r>
              <a:rPr lang="ru-KZ" sz="1400" dirty="0"/>
              <a:t>        </a:t>
            </a:r>
            <a:r>
              <a:rPr lang="ru-KZ" sz="1400" dirty="0" err="1"/>
              <a:t>if</a:t>
            </a:r>
            <a:r>
              <a:rPr lang="ru-KZ" sz="1400" dirty="0"/>
              <a:t> (a[i] == </a:t>
            </a:r>
            <a:r>
              <a:rPr lang="ru-KZ" sz="1400" dirty="0" err="1"/>
              <a:t>key</a:t>
            </a:r>
            <a:r>
              <a:rPr lang="ru-KZ" sz="1400" dirty="0"/>
              <a:t>) {</a:t>
            </a:r>
          </a:p>
          <a:p>
            <a:r>
              <a:rPr lang="ru-KZ" sz="1400" dirty="0"/>
              <a:t>            </a:t>
            </a:r>
            <a:r>
              <a:rPr lang="ru-KZ" sz="1400" dirty="0" err="1"/>
              <a:t>cout</a:t>
            </a:r>
            <a:r>
              <a:rPr lang="ru-KZ" sz="1400" dirty="0"/>
              <a:t> &lt;&lt; "</a:t>
            </a:r>
            <a:r>
              <a:rPr lang="ru-KZ" sz="1400" dirty="0" err="1"/>
              <a:t>Табылды</a:t>
            </a:r>
            <a:r>
              <a:rPr lang="ru-KZ" sz="1400" dirty="0"/>
              <a:t>! Индекс: " &lt;&lt; i &lt;&lt; </a:t>
            </a:r>
            <a:r>
              <a:rPr lang="ru-KZ" sz="1400" dirty="0" err="1"/>
              <a:t>endl</a:t>
            </a:r>
            <a:r>
              <a:rPr lang="ru-KZ" sz="1400" dirty="0"/>
              <a:t>;</a:t>
            </a:r>
          </a:p>
          <a:p>
            <a:r>
              <a:rPr lang="ru-KZ" sz="1400" dirty="0"/>
              <a:t>            </a:t>
            </a:r>
            <a:r>
              <a:rPr lang="ru-KZ" sz="1400" dirty="0" err="1"/>
              <a:t>found</a:t>
            </a:r>
            <a:r>
              <a:rPr lang="ru-KZ" sz="1400" dirty="0"/>
              <a:t> = </a:t>
            </a:r>
            <a:r>
              <a:rPr lang="ru-KZ" sz="1400" dirty="0" err="1"/>
              <a:t>true</a:t>
            </a:r>
            <a:r>
              <a:rPr lang="ru-KZ" sz="1400" dirty="0"/>
              <a:t>;</a:t>
            </a:r>
          </a:p>
          <a:p>
            <a:r>
              <a:rPr lang="ru-KZ" sz="1400" dirty="0"/>
              <a:t>            </a:t>
            </a:r>
            <a:r>
              <a:rPr lang="ru-KZ" sz="1400" dirty="0" err="1"/>
              <a:t>break</a:t>
            </a:r>
            <a:r>
              <a:rPr lang="ru-KZ" sz="1400" dirty="0"/>
              <a:t>;</a:t>
            </a:r>
          </a:p>
          <a:p>
            <a:r>
              <a:rPr lang="ru-KZ" sz="1400" dirty="0"/>
              <a:t>        }</a:t>
            </a:r>
          </a:p>
          <a:p>
            <a:r>
              <a:rPr lang="ru-KZ" sz="1400" dirty="0"/>
              <a:t>    }</a:t>
            </a:r>
          </a:p>
          <a:p>
            <a:endParaRPr lang="ru-KZ" sz="1400" dirty="0"/>
          </a:p>
          <a:p>
            <a:r>
              <a:rPr lang="ru-KZ" sz="1400" dirty="0"/>
              <a:t>    </a:t>
            </a:r>
            <a:r>
              <a:rPr lang="ru-KZ" sz="1400" dirty="0" err="1"/>
              <a:t>if</a:t>
            </a:r>
            <a:r>
              <a:rPr lang="ru-KZ" sz="1400" dirty="0"/>
              <a:t> (!</a:t>
            </a:r>
            <a:r>
              <a:rPr lang="ru-KZ" sz="1400" dirty="0" err="1"/>
              <a:t>found</a:t>
            </a:r>
            <a:r>
              <a:rPr lang="ru-KZ" sz="1400" dirty="0"/>
              <a:t>)</a:t>
            </a:r>
          </a:p>
          <a:p>
            <a:r>
              <a:rPr lang="ru-KZ" sz="1400" dirty="0"/>
              <a:t>        </a:t>
            </a:r>
            <a:r>
              <a:rPr lang="ru-KZ" sz="1400" dirty="0" err="1"/>
              <a:t>cout</a:t>
            </a:r>
            <a:r>
              <a:rPr lang="ru-KZ" sz="1400" dirty="0"/>
              <a:t> &lt;&lt; "Элемент </a:t>
            </a:r>
            <a:r>
              <a:rPr lang="ru-KZ" sz="1400" dirty="0" err="1"/>
              <a:t>табылмады</a:t>
            </a:r>
            <a:r>
              <a:rPr lang="ru-KZ" sz="1400" dirty="0"/>
              <a:t>." &lt;&lt; </a:t>
            </a:r>
            <a:r>
              <a:rPr lang="ru-KZ" sz="1400" dirty="0" err="1"/>
              <a:t>endl</a:t>
            </a:r>
            <a:r>
              <a:rPr lang="ru-KZ" sz="1400" dirty="0"/>
              <a:t>;</a:t>
            </a:r>
          </a:p>
          <a:p>
            <a:endParaRPr lang="ru-KZ" sz="1400" dirty="0"/>
          </a:p>
          <a:p>
            <a:r>
              <a:rPr lang="ru-KZ" sz="1400" dirty="0"/>
              <a:t>    </a:t>
            </a:r>
            <a:r>
              <a:rPr lang="ru-KZ" sz="1400" dirty="0" err="1"/>
              <a:t>return</a:t>
            </a:r>
            <a:r>
              <a:rPr lang="ru-KZ" sz="1400" dirty="0"/>
              <a:t> 0;</a:t>
            </a:r>
          </a:p>
          <a:p>
            <a:r>
              <a:rPr lang="ru-KZ" sz="1400" dirty="0"/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85698603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81E5456-8354-5B1A-AD62-9E1562A3A8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32EE3F8C-23DA-E5F8-2AA0-738DD6069DA9}"/>
              </a:ext>
            </a:extLst>
          </p:cNvPr>
          <p:cNvSpPr txBox="1"/>
          <p:nvPr/>
        </p:nvSpPr>
        <p:spPr>
          <a:xfrm>
            <a:off x="0" y="6346760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 dirty="0"/>
              <a:t>juz50</a:t>
            </a:r>
            <a:endParaRPr lang="ru-KZ" b="1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F563C0F-AD5C-9038-5B47-6226345FC9E1}"/>
              </a:ext>
            </a:extLst>
          </p:cNvPr>
          <p:cNvSpPr txBox="1"/>
          <p:nvPr/>
        </p:nvSpPr>
        <p:spPr>
          <a:xfrm>
            <a:off x="2656115" y="1266150"/>
            <a:ext cx="831668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3200" dirty="0" err="1">
                <a:solidFill>
                  <a:schemeClr val="bg1"/>
                </a:solidFill>
              </a:rPr>
              <a:t>Бинарлы</a:t>
            </a:r>
            <a:r>
              <a:rPr lang="ru-RU" sz="3200" dirty="0">
                <a:solidFill>
                  <a:schemeClr val="bg1"/>
                </a:solidFill>
              </a:rPr>
              <a:t> </a:t>
            </a:r>
            <a:r>
              <a:rPr lang="ru-RU" sz="3200" dirty="0" err="1">
                <a:solidFill>
                  <a:schemeClr val="bg1"/>
                </a:solidFill>
              </a:rPr>
              <a:t>іздеу</a:t>
            </a:r>
            <a:r>
              <a:rPr lang="ru-RU" sz="3200" dirty="0">
                <a:solidFill>
                  <a:schemeClr val="bg1"/>
                </a:solidFill>
              </a:rPr>
              <a:t> </a:t>
            </a:r>
            <a:endParaRPr lang="ru-KZ" sz="3200" dirty="0">
              <a:solidFill>
                <a:schemeClr val="bg1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AB757CA-A3A8-BC6C-8E13-F74906145514}"/>
              </a:ext>
            </a:extLst>
          </p:cNvPr>
          <p:cNvSpPr txBox="1"/>
          <p:nvPr/>
        </p:nvSpPr>
        <p:spPr>
          <a:xfrm>
            <a:off x="1328057" y="2427239"/>
            <a:ext cx="4016829" cy="37856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ru-RU" sz="2000" dirty="0" err="1"/>
              <a:t>Іздеу</a:t>
            </a:r>
            <a:r>
              <a:rPr lang="ru-RU" sz="2000" dirty="0"/>
              <a:t> </a:t>
            </a:r>
            <a:r>
              <a:rPr lang="ru-RU" sz="2000" dirty="0" err="1"/>
              <a:t>облысы</a:t>
            </a:r>
            <a:r>
              <a:rPr lang="ru-RU" sz="2000" dirty="0"/>
              <a:t> </a:t>
            </a:r>
            <a:r>
              <a:rPr lang="ru-RU" sz="2000" dirty="0" err="1"/>
              <a:t>екіге</a:t>
            </a:r>
            <a:r>
              <a:rPr lang="ru-RU" sz="2000" dirty="0"/>
              <a:t> </a:t>
            </a:r>
            <a:r>
              <a:rPr lang="ru-RU" sz="2000" dirty="0" err="1"/>
              <a:t>бөлінеді</a:t>
            </a:r>
            <a:r>
              <a:rPr lang="ru-RU" sz="2000" dirty="0"/>
              <a:t>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ru-RU" sz="2000" dirty="0"/>
              <a:t>Егер </a:t>
            </a:r>
            <a:r>
              <a:rPr lang="ru-RU" sz="2000" dirty="0" err="1"/>
              <a:t>кілт</a:t>
            </a:r>
            <a:r>
              <a:rPr lang="ru-RU" sz="2000" dirty="0"/>
              <a:t> </a:t>
            </a:r>
            <a:r>
              <a:rPr lang="ru-RU" sz="2000" dirty="0" err="1"/>
              <a:t>ортадан</a:t>
            </a:r>
            <a:r>
              <a:rPr lang="ru-RU" sz="2000" dirty="0"/>
              <a:t> </a:t>
            </a:r>
            <a:r>
              <a:rPr lang="ru-RU" sz="2000" dirty="0" err="1"/>
              <a:t>кіші</a:t>
            </a:r>
            <a:r>
              <a:rPr lang="ru-RU" sz="2000" dirty="0"/>
              <a:t> </a:t>
            </a:r>
            <a:r>
              <a:rPr lang="ru-RU" sz="2000" dirty="0" err="1"/>
              <a:t>болса</a:t>
            </a:r>
            <a:r>
              <a:rPr lang="ru-RU" sz="2000" dirty="0"/>
              <a:t> — </a:t>
            </a:r>
            <a:r>
              <a:rPr lang="ru-RU" sz="2000" dirty="0" err="1"/>
              <a:t>сол</a:t>
            </a:r>
            <a:r>
              <a:rPr lang="ru-RU" sz="2000" dirty="0"/>
              <a:t> </a:t>
            </a:r>
            <a:r>
              <a:rPr lang="ru-RU" sz="2000" dirty="0" err="1"/>
              <a:t>жақ</a:t>
            </a:r>
            <a:r>
              <a:rPr lang="ru-RU" sz="2000" dirty="0"/>
              <a:t> </a:t>
            </a:r>
            <a:r>
              <a:rPr lang="ru-RU" sz="2000" dirty="0" err="1"/>
              <a:t>бөлік</a:t>
            </a:r>
            <a:r>
              <a:rPr lang="ru-RU" sz="2000" dirty="0"/>
              <a:t> </a:t>
            </a:r>
            <a:r>
              <a:rPr lang="ru-RU" sz="2000" dirty="0" err="1"/>
              <a:t>қаралады</a:t>
            </a:r>
            <a:endParaRPr lang="ru-RU" sz="2000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ru-RU" sz="2000" dirty="0" err="1"/>
              <a:t>Үлкен</a:t>
            </a:r>
            <a:r>
              <a:rPr lang="ru-RU" sz="2000" dirty="0"/>
              <a:t> </a:t>
            </a:r>
            <a:r>
              <a:rPr lang="ru-RU" sz="2000" dirty="0" err="1"/>
              <a:t>болса</a:t>
            </a:r>
            <a:r>
              <a:rPr lang="ru-RU" sz="2000" dirty="0"/>
              <a:t> — </a:t>
            </a:r>
            <a:r>
              <a:rPr lang="ru-RU" sz="2000" dirty="0" err="1"/>
              <a:t>оң</a:t>
            </a:r>
            <a:r>
              <a:rPr lang="ru-RU" sz="2000" dirty="0"/>
              <a:t> </a:t>
            </a:r>
            <a:r>
              <a:rPr lang="ru-RU" sz="2000" dirty="0" err="1"/>
              <a:t>жақ</a:t>
            </a:r>
            <a:r>
              <a:rPr lang="ru-RU" sz="2000" dirty="0"/>
              <a:t> </a:t>
            </a:r>
            <a:r>
              <a:rPr lang="ru-RU" sz="2000" dirty="0" err="1"/>
              <a:t>бөлік</a:t>
            </a:r>
            <a:endParaRPr lang="ru-RU" sz="2000" dirty="0"/>
          </a:p>
          <a:p>
            <a:pPr>
              <a:buNone/>
            </a:pPr>
            <a:r>
              <a:rPr lang="ru-RU" sz="2000" dirty="0" err="1"/>
              <a:t>Артықшылығы</a:t>
            </a:r>
            <a:r>
              <a:rPr lang="ru-RU" sz="2000" dirty="0"/>
              <a:t>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2000" dirty="0" err="1"/>
              <a:t>Өте</a:t>
            </a:r>
            <a:r>
              <a:rPr lang="ru-RU" sz="2000" dirty="0"/>
              <a:t> </a:t>
            </a:r>
            <a:r>
              <a:rPr lang="ru-RU" sz="2000" dirty="0" err="1"/>
              <a:t>жылдам</a:t>
            </a:r>
            <a:r>
              <a:rPr lang="ru-RU" sz="2000" dirty="0"/>
              <a:t> (</a:t>
            </a:r>
            <a:r>
              <a:rPr lang="ru-RU" sz="2000" dirty="0" err="1"/>
              <a:t>логарифмдік</a:t>
            </a:r>
            <a:r>
              <a:rPr lang="ru-RU" sz="2000" dirty="0"/>
              <a:t> </a:t>
            </a:r>
            <a:r>
              <a:rPr lang="ru-RU" sz="2000" dirty="0" err="1"/>
              <a:t>жылдамдық</a:t>
            </a:r>
            <a:r>
              <a:rPr lang="ru-RU" sz="2000" dirty="0"/>
              <a:t>)</a:t>
            </a:r>
          </a:p>
          <a:p>
            <a:pPr>
              <a:buNone/>
            </a:pPr>
            <a:r>
              <a:rPr lang="ru-RU" sz="2000" dirty="0" err="1"/>
              <a:t>Кемшілігі</a:t>
            </a:r>
            <a:r>
              <a:rPr lang="ru-RU" sz="2000" dirty="0"/>
              <a:t>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2000" dirty="0" err="1"/>
              <a:t>Деректер</a:t>
            </a:r>
            <a:r>
              <a:rPr lang="ru-RU" sz="2000" dirty="0"/>
              <a:t> </a:t>
            </a:r>
            <a:r>
              <a:rPr lang="ru-RU" sz="2000" dirty="0" err="1"/>
              <a:t>алдын</a:t>
            </a:r>
            <a:r>
              <a:rPr lang="ru-RU" sz="2000" dirty="0"/>
              <a:t>-ала </a:t>
            </a:r>
            <a:r>
              <a:rPr lang="ru-RU" sz="2000" dirty="0" err="1"/>
              <a:t>сұрыпталған</a:t>
            </a:r>
            <a:r>
              <a:rPr lang="ru-RU" sz="2000" dirty="0"/>
              <a:t> </a:t>
            </a:r>
            <a:r>
              <a:rPr lang="ru-RU" sz="2000" dirty="0" err="1"/>
              <a:t>болуы</a:t>
            </a:r>
            <a:r>
              <a:rPr lang="ru-RU" sz="2000" dirty="0"/>
              <a:t> керек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A91E7AB-5CA9-1FDF-2650-33E9A7DC2D10}"/>
              </a:ext>
            </a:extLst>
          </p:cNvPr>
          <p:cNvSpPr txBox="1"/>
          <p:nvPr/>
        </p:nvSpPr>
        <p:spPr>
          <a:xfrm>
            <a:off x="5793918" y="2305493"/>
            <a:ext cx="7965623" cy="45243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KZ" sz="1200" dirty="0"/>
              <a:t>#include &lt;</a:t>
            </a:r>
            <a:r>
              <a:rPr lang="ru-KZ" sz="1200" dirty="0" err="1"/>
              <a:t>iostream</a:t>
            </a:r>
            <a:r>
              <a:rPr lang="ru-KZ" sz="1200" dirty="0"/>
              <a:t>&gt;</a:t>
            </a:r>
          </a:p>
          <a:p>
            <a:r>
              <a:rPr lang="ru-KZ" sz="1200" dirty="0" err="1"/>
              <a:t>using</a:t>
            </a:r>
            <a:r>
              <a:rPr lang="ru-KZ" sz="1200" dirty="0"/>
              <a:t> </a:t>
            </a:r>
            <a:r>
              <a:rPr lang="ru-KZ" sz="1200" dirty="0" err="1"/>
              <a:t>namespace</a:t>
            </a:r>
            <a:r>
              <a:rPr lang="ru-KZ" sz="1200" dirty="0"/>
              <a:t> </a:t>
            </a:r>
            <a:r>
              <a:rPr lang="ru-KZ" sz="1200" dirty="0" err="1"/>
              <a:t>std</a:t>
            </a:r>
            <a:r>
              <a:rPr lang="ru-KZ" sz="1200" dirty="0"/>
              <a:t>;</a:t>
            </a:r>
          </a:p>
          <a:p>
            <a:endParaRPr lang="ru-KZ" sz="1200" dirty="0"/>
          </a:p>
          <a:p>
            <a:r>
              <a:rPr lang="ru-KZ" sz="1200" dirty="0" err="1"/>
              <a:t>int</a:t>
            </a:r>
            <a:r>
              <a:rPr lang="ru-KZ" sz="1200" dirty="0"/>
              <a:t> </a:t>
            </a:r>
            <a:r>
              <a:rPr lang="ru-KZ" sz="1200" dirty="0" err="1"/>
              <a:t>main</a:t>
            </a:r>
            <a:r>
              <a:rPr lang="ru-KZ" sz="1200" dirty="0"/>
              <a:t>() {</a:t>
            </a:r>
          </a:p>
          <a:p>
            <a:r>
              <a:rPr lang="ru-KZ" sz="1200" dirty="0"/>
              <a:t>    </a:t>
            </a:r>
            <a:r>
              <a:rPr lang="ru-KZ" sz="1200" dirty="0" err="1"/>
              <a:t>int</a:t>
            </a:r>
            <a:r>
              <a:rPr lang="ru-KZ" sz="1200" dirty="0"/>
              <a:t> a[5] = {10, 20, 30, 40, 50};</a:t>
            </a:r>
          </a:p>
          <a:p>
            <a:r>
              <a:rPr lang="ru-KZ" sz="1200" dirty="0"/>
              <a:t>    </a:t>
            </a:r>
            <a:r>
              <a:rPr lang="ru-KZ" sz="1200" dirty="0" err="1"/>
              <a:t>int</a:t>
            </a:r>
            <a:r>
              <a:rPr lang="ru-KZ" sz="1200" dirty="0"/>
              <a:t> </a:t>
            </a:r>
            <a:r>
              <a:rPr lang="ru-KZ" sz="1200" dirty="0" err="1"/>
              <a:t>key</a:t>
            </a:r>
            <a:r>
              <a:rPr lang="ru-KZ" sz="1200" dirty="0"/>
              <a:t> = 30;</a:t>
            </a:r>
          </a:p>
          <a:p>
            <a:r>
              <a:rPr lang="ru-KZ" sz="1200" dirty="0"/>
              <a:t>    </a:t>
            </a:r>
            <a:r>
              <a:rPr lang="ru-KZ" sz="1200" dirty="0" err="1"/>
              <a:t>int</a:t>
            </a:r>
            <a:r>
              <a:rPr lang="ru-KZ" sz="1200" dirty="0"/>
              <a:t> </a:t>
            </a:r>
            <a:r>
              <a:rPr lang="ru-KZ" sz="1200" dirty="0" err="1"/>
              <a:t>left</a:t>
            </a:r>
            <a:r>
              <a:rPr lang="ru-KZ" sz="1200" dirty="0"/>
              <a:t> = 0, </a:t>
            </a:r>
            <a:r>
              <a:rPr lang="ru-KZ" sz="1200" dirty="0" err="1"/>
              <a:t>right</a:t>
            </a:r>
            <a:r>
              <a:rPr lang="ru-KZ" sz="1200" dirty="0"/>
              <a:t> = 4;</a:t>
            </a:r>
          </a:p>
          <a:p>
            <a:r>
              <a:rPr lang="ru-KZ" sz="1200" dirty="0"/>
              <a:t>    </a:t>
            </a:r>
            <a:r>
              <a:rPr lang="ru-KZ" sz="1200" dirty="0" err="1"/>
              <a:t>bool</a:t>
            </a:r>
            <a:r>
              <a:rPr lang="ru-KZ" sz="1200" dirty="0"/>
              <a:t> </a:t>
            </a:r>
            <a:r>
              <a:rPr lang="ru-KZ" sz="1200" dirty="0" err="1"/>
              <a:t>found</a:t>
            </a:r>
            <a:r>
              <a:rPr lang="ru-KZ" sz="1200" dirty="0"/>
              <a:t> = </a:t>
            </a:r>
            <a:r>
              <a:rPr lang="ru-KZ" sz="1200" dirty="0" err="1"/>
              <a:t>false</a:t>
            </a:r>
            <a:r>
              <a:rPr lang="ru-KZ" sz="1200" dirty="0"/>
              <a:t>;</a:t>
            </a:r>
          </a:p>
          <a:p>
            <a:r>
              <a:rPr lang="ru-KZ" sz="1200" dirty="0"/>
              <a:t>    </a:t>
            </a:r>
            <a:r>
              <a:rPr lang="ru-KZ" sz="1200" dirty="0" err="1"/>
              <a:t>while</a:t>
            </a:r>
            <a:r>
              <a:rPr lang="ru-KZ" sz="1200" dirty="0"/>
              <a:t> (</a:t>
            </a:r>
            <a:r>
              <a:rPr lang="ru-KZ" sz="1200" dirty="0" err="1"/>
              <a:t>left</a:t>
            </a:r>
            <a:r>
              <a:rPr lang="ru-KZ" sz="1200" dirty="0"/>
              <a:t> &lt;= </a:t>
            </a:r>
            <a:r>
              <a:rPr lang="ru-KZ" sz="1200" dirty="0" err="1"/>
              <a:t>right</a:t>
            </a:r>
            <a:r>
              <a:rPr lang="ru-KZ" sz="1200" dirty="0"/>
              <a:t>) {</a:t>
            </a:r>
          </a:p>
          <a:p>
            <a:r>
              <a:rPr lang="ru-KZ" sz="1200" dirty="0"/>
              <a:t>        </a:t>
            </a:r>
            <a:r>
              <a:rPr lang="ru-KZ" sz="1200" dirty="0" err="1"/>
              <a:t>int</a:t>
            </a:r>
            <a:r>
              <a:rPr lang="ru-KZ" sz="1200" dirty="0"/>
              <a:t> </a:t>
            </a:r>
            <a:r>
              <a:rPr lang="ru-KZ" sz="1200" dirty="0" err="1"/>
              <a:t>mid</a:t>
            </a:r>
            <a:r>
              <a:rPr lang="ru-KZ" sz="1200" dirty="0"/>
              <a:t> = (</a:t>
            </a:r>
            <a:r>
              <a:rPr lang="ru-KZ" sz="1200" dirty="0" err="1"/>
              <a:t>left</a:t>
            </a:r>
            <a:r>
              <a:rPr lang="ru-KZ" sz="1200" dirty="0"/>
              <a:t> + </a:t>
            </a:r>
            <a:r>
              <a:rPr lang="ru-KZ" sz="1200" dirty="0" err="1"/>
              <a:t>right</a:t>
            </a:r>
            <a:r>
              <a:rPr lang="ru-KZ" sz="1200" dirty="0"/>
              <a:t>) / 2;</a:t>
            </a:r>
          </a:p>
          <a:p>
            <a:r>
              <a:rPr lang="ru-KZ" sz="1200" dirty="0"/>
              <a:t>        </a:t>
            </a:r>
            <a:r>
              <a:rPr lang="ru-KZ" sz="1200" dirty="0" err="1"/>
              <a:t>if</a:t>
            </a:r>
            <a:r>
              <a:rPr lang="ru-KZ" sz="1200" dirty="0"/>
              <a:t> (a[</a:t>
            </a:r>
            <a:r>
              <a:rPr lang="ru-KZ" sz="1200" dirty="0" err="1"/>
              <a:t>mid</a:t>
            </a:r>
            <a:r>
              <a:rPr lang="ru-KZ" sz="1200" dirty="0"/>
              <a:t>] == </a:t>
            </a:r>
            <a:r>
              <a:rPr lang="ru-KZ" sz="1200" dirty="0" err="1"/>
              <a:t>key</a:t>
            </a:r>
            <a:r>
              <a:rPr lang="ru-KZ" sz="1200" dirty="0"/>
              <a:t>) {</a:t>
            </a:r>
          </a:p>
          <a:p>
            <a:r>
              <a:rPr lang="ru-KZ" sz="1200" dirty="0"/>
              <a:t>            </a:t>
            </a:r>
            <a:r>
              <a:rPr lang="ru-KZ" sz="1200" dirty="0" err="1"/>
              <a:t>cout</a:t>
            </a:r>
            <a:r>
              <a:rPr lang="ru-KZ" sz="1200" dirty="0"/>
              <a:t> &lt;&lt; "</a:t>
            </a:r>
            <a:r>
              <a:rPr lang="ru-KZ" sz="1200" dirty="0" err="1"/>
              <a:t>Табылды</a:t>
            </a:r>
            <a:r>
              <a:rPr lang="ru-KZ" sz="1200" dirty="0"/>
              <a:t>! Индекс: " &lt;&lt; </a:t>
            </a:r>
            <a:r>
              <a:rPr lang="ru-KZ" sz="1200" dirty="0" err="1"/>
              <a:t>mid</a:t>
            </a:r>
            <a:r>
              <a:rPr lang="ru-KZ" sz="1200" dirty="0"/>
              <a:t> &lt;&lt; </a:t>
            </a:r>
            <a:r>
              <a:rPr lang="ru-KZ" sz="1200" dirty="0" err="1"/>
              <a:t>endl</a:t>
            </a:r>
            <a:r>
              <a:rPr lang="ru-KZ" sz="1200" dirty="0"/>
              <a:t>;</a:t>
            </a:r>
          </a:p>
          <a:p>
            <a:r>
              <a:rPr lang="ru-KZ" sz="1200" dirty="0"/>
              <a:t>            </a:t>
            </a:r>
            <a:r>
              <a:rPr lang="ru-KZ" sz="1200" dirty="0" err="1"/>
              <a:t>found</a:t>
            </a:r>
            <a:r>
              <a:rPr lang="ru-KZ" sz="1200" dirty="0"/>
              <a:t> = </a:t>
            </a:r>
            <a:r>
              <a:rPr lang="ru-KZ" sz="1200" dirty="0" err="1"/>
              <a:t>true</a:t>
            </a:r>
            <a:r>
              <a:rPr lang="ru-KZ" sz="1200" dirty="0"/>
              <a:t>;</a:t>
            </a:r>
          </a:p>
          <a:p>
            <a:r>
              <a:rPr lang="ru-KZ" sz="1200" dirty="0"/>
              <a:t>            </a:t>
            </a:r>
            <a:r>
              <a:rPr lang="ru-KZ" sz="1200" dirty="0" err="1"/>
              <a:t>break</a:t>
            </a:r>
            <a:r>
              <a:rPr lang="ru-KZ" sz="1200" dirty="0"/>
              <a:t>;</a:t>
            </a:r>
          </a:p>
          <a:p>
            <a:r>
              <a:rPr lang="ru-KZ" sz="1200" dirty="0"/>
              <a:t>        }</a:t>
            </a:r>
          </a:p>
          <a:p>
            <a:r>
              <a:rPr lang="ru-KZ" sz="1200" dirty="0"/>
              <a:t>        </a:t>
            </a:r>
            <a:r>
              <a:rPr lang="ru-KZ" sz="1200" dirty="0" err="1"/>
              <a:t>else</a:t>
            </a:r>
            <a:r>
              <a:rPr lang="ru-KZ" sz="1200" dirty="0"/>
              <a:t> </a:t>
            </a:r>
            <a:r>
              <a:rPr lang="ru-KZ" sz="1200" dirty="0" err="1"/>
              <a:t>if</a:t>
            </a:r>
            <a:r>
              <a:rPr lang="ru-KZ" sz="1200" dirty="0"/>
              <a:t> (a[</a:t>
            </a:r>
            <a:r>
              <a:rPr lang="ru-KZ" sz="1200" dirty="0" err="1"/>
              <a:t>mid</a:t>
            </a:r>
            <a:r>
              <a:rPr lang="ru-KZ" sz="1200" dirty="0"/>
              <a:t>] &lt; </a:t>
            </a:r>
            <a:r>
              <a:rPr lang="ru-KZ" sz="1200" dirty="0" err="1"/>
              <a:t>key</a:t>
            </a:r>
            <a:r>
              <a:rPr lang="ru-KZ" sz="1200" dirty="0"/>
              <a:t>)</a:t>
            </a:r>
          </a:p>
          <a:p>
            <a:r>
              <a:rPr lang="ru-KZ" sz="1200" dirty="0"/>
              <a:t>            </a:t>
            </a:r>
            <a:r>
              <a:rPr lang="ru-KZ" sz="1200" dirty="0" err="1"/>
              <a:t>left</a:t>
            </a:r>
            <a:r>
              <a:rPr lang="ru-KZ" sz="1200" dirty="0"/>
              <a:t> = </a:t>
            </a:r>
            <a:r>
              <a:rPr lang="ru-KZ" sz="1200" dirty="0" err="1"/>
              <a:t>mid</a:t>
            </a:r>
            <a:r>
              <a:rPr lang="ru-KZ" sz="1200" dirty="0"/>
              <a:t> + 1;</a:t>
            </a:r>
          </a:p>
          <a:p>
            <a:r>
              <a:rPr lang="ru-KZ" sz="1200" dirty="0"/>
              <a:t>        </a:t>
            </a:r>
            <a:r>
              <a:rPr lang="ru-KZ" sz="1200" dirty="0" err="1"/>
              <a:t>else</a:t>
            </a:r>
            <a:endParaRPr lang="ru-KZ" sz="1200" dirty="0"/>
          </a:p>
          <a:p>
            <a:r>
              <a:rPr lang="ru-KZ" sz="1200" dirty="0"/>
              <a:t>            </a:t>
            </a:r>
            <a:r>
              <a:rPr lang="ru-KZ" sz="1200" dirty="0" err="1"/>
              <a:t>right</a:t>
            </a:r>
            <a:r>
              <a:rPr lang="ru-KZ" sz="1200" dirty="0"/>
              <a:t> = </a:t>
            </a:r>
            <a:r>
              <a:rPr lang="ru-KZ" sz="1200" dirty="0" err="1"/>
              <a:t>mid</a:t>
            </a:r>
            <a:r>
              <a:rPr lang="ru-KZ" sz="1200" dirty="0"/>
              <a:t> - 1;</a:t>
            </a:r>
          </a:p>
          <a:p>
            <a:r>
              <a:rPr lang="ru-KZ" sz="1200" dirty="0"/>
              <a:t>    }</a:t>
            </a:r>
          </a:p>
          <a:p>
            <a:r>
              <a:rPr lang="ru-KZ" sz="1200" dirty="0"/>
              <a:t>    </a:t>
            </a:r>
            <a:r>
              <a:rPr lang="ru-KZ" sz="1200" dirty="0" err="1"/>
              <a:t>if</a:t>
            </a:r>
            <a:r>
              <a:rPr lang="ru-KZ" sz="1200" dirty="0"/>
              <a:t> (!</a:t>
            </a:r>
            <a:r>
              <a:rPr lang="ru-KZ" sz="1200" dirty="0" err="1"/>
              <a:t>found</a:t>
            </a:r>
            <a:r>
              <a:rPr lang="ru-KZ" sz="1200" dirty="0"/>
              <a:t>)</a:t>
            </a:r>
          </a:p>
          <a:p>
            <a:r>
              <a:rPr lang="ru-KZ" sz="1200" dirty="0"/>
              <a:t>        </a:t>
            </a:r>
            <a:r>
              <a:rPr lang="ru-KZ" sz="1200" dirty="0" err="1"/>
              <a:t>cout</a:t>
            </a:r>
            <a:r>
              <a:rPr lang="ru-KZ" sz="1200" dirty="0"/>
              <a:t> &lt;&lt; "Элемент </a:t>
            </a:r>
            <a:r>
              <a:rPr lang="ru-KZ" sz="1200" dirty="0" err="1"/>
              <a:t>табылмады</a:t>
            </a:r>
            <a:r>
              <a:rPr lang="ru-KZ" sz="1200" dirty="0"/>
              <a:t>." &lt;&lt; </a:t>
            </a:r>
            <a:r>
              <a:rPr lang="ru-KZ" sz="1200" dirty="0" err="1"/>
              <a:t>endl</a:t>
            </a:r>
            <a:r>
              <a:rPr lang="ru-KZ" sz="1200" dirty="0"/>
              <a:t>;</a:t>
            </a:r>
          </a:p>
          <a:p>
            <a:r>
              <a:rPr lang="ru-KZ" sz="1200" dirty="0"/>
              <a:t>    </a:t>
            </a:r>
            <a:r>
              <a:rPr lang="ru-KZ" sz="1200" dirty="0" err="1"/>
              <a:t>return</a:t>
            </a:r>
            <a:r>
              <a:rPr lang="ru-KZ" sz="1200" dirty="0"/>
              <a:t> 0;</a:t>
            </a:r>
          </a:p>
          <a:p>
            <a:r>
              <a:rPr lang="ru-KZ" sz="1200" dirty="0"/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163984204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489E288-85EC-EB1E-59D7-FCB79573AE3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BE23BAC9-D1D4-2CCA-9DD9-1FE996CF6BED}"/>
              </a:ext>
            </a:extLst>
          </p:cNvPr>
          <p:cNvSpPr txBox="1"/>
          <p:nvPr/>
        </p:nvSpPr>
        <p:spPr>
          <a:xfrm>
            <a:off x="2656115" y="1266150"/>
            <a:ext cx="831668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3200" dirty="0" err="1">
                <a:solidFill>
                  <a:schemeClr val="bg1"/>
                </a:solidFill>
              </a:rPr>
              <a:t>Секірмелі</a:t>
            </a:r>
            <a:r>
              <a:rPr lang="ru-RU" sz="3200" dirty="0">
                <a:solidFill>
                  <a:schemeClr val="bg1"/>
                </a:solidFill>
              </a:rPr>
              <a:t> </a:t>
            </a:r>
            <a:r>
              <a:rPr lang="ru-RU" sz="3200" dirty="0" err="1">
                <a:solidFill>
                  <a:schemeClr val="bg1"/>
                </a:solidFill>
              </a:rPr>
              <a:t>іздеу</a:t>
            </a:r>
            <a:r>
              <a:rPr lang="ru-RU" sz="3200" dirty="0">
                <a:solidFill>
                  <a:schemeClr val="bg1"/>
                </a:solidFill>
              </a:rPr>
              <a:t> (</a:t>
            </a:r>
            <a:r>
              <a:rPr lang="en-US" sz="3200" dirty="0">
                <a:solidFill>
                  <a:schemeClr val="bg1"/>
                </a:solidFill>
              </a:rPr>
              <a:t>Jump Search)</a:t>
            </a:r>
            <a:endParaRPr lang="ru-KZ" sz="3200" dirty="0">
              <a:solidFill>
                <a:schemeClr val="bg1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014946F-2707-D667-BDAA-35817434E7B5}"/>
              </a:ext>
            </a:extLst>
          </p:cNvPr>
          <p:cNvSpPr txBox="1"/>
          <p:nvPr/>
        </p:nvSpPr>
        <p:spPr>
          <a:xfrm>
            <a:off x="1589313" y="2883266"/>
            <a:ext cx="9818914" cy="187743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sz="2400" dirty="0" err="1"/>
              <a:t>Іздеуді</a:t>
            </a:r>
            <a:r>
              <a:rPr lang="ru-RU" sz="2400" dirty="0"/>
              <a:t> </a:t>
            </a:r>
            <a:r>
              <a:rPr lang="ru-RU" sz="2400" dirty="0" err="1"/>
              <a:t>блоктармен</a:t>
            </a:r>
            <a:r>
              <a:rPr lang="ru-RU" sz="2400" dirty="0"/>
              <a:t> </a:t>
            </a:r>
            <a:r>
              <a:rPr lang="ru-RU" sz="2400" dirty="0" err="1"/>
              <a:t>жүргізеді</a:t>
            </a:r>
            <a:endParaRPr lang="ru-RU" sz="2400" dirty="0"/>
          </a:p>
          <a:p>
            <a:pPr algn="just"/>
            <a:r>
              <a:rPr lang="ru-RU" sz="2400" dirty="0" err="1"/>
              <a:t>Алдымен</a:t>
            </a:r>
            <a:r>
              <a:rPr lang="ru-RU" sz="2400" dirty="0"/>
              <a:t> √</a:t>
            </a:r>
            <a:r>
              <a:rPr lang="en-US" sz="2400" dirty="0"/>
              <a:t>n </a:t>
            </a:r>
            <a:r>
              <a:rPr lang="ru-RU" sz="2400" dirty="0" err="1"/>
              <a:t>қадаммен</a:t>
            </a:r>
            <a:r>
              <a:rPr lang="ru-RU" sz="2400" dirty="0"/>
              <a:t> </a:t>
            </a:r>
            <a:r>
              <a:rPr lang="ru-RU" sz="2400" dirty="0" err="1"/>
              <a:t>іздейді</a:t>
            </a:r>
            <a:r>
              <a:rPr lang="ru-RU" sz="2400" dirty="0"/>
              <a:t>, </a:t>
            </a:r>
            <a:r>
              <a:rPr lang="ru-RU" sz="2400" dirty="0" err="1"/>
              <a:t>содан</a:t>
            </a:r>
            <a:r>
              <a:rPr lang="ru-RU" sz="2400" dirty="0"/>
              <a:t> </a:t>
            </a:r>
            <a:r>
              <a:rPr lang="ru-RU" sz="2400" dirty="0" err="1"/>
              <a:t>кейін</a:t>
            </a:r>
            <a:r>
              <a:rPr lang="ru-RU" sz="2400" dirty="0"/>
              <a:t> </a:t>
            </a:r>
            <a:r>
              <a:rPr lang="ru-RU" sz="2400" dirty="0" err="1"/>
              <a:t>кішкене</a:t>
            </a:r>
            <a:r>
              <a:rPr lang="ru-RU" sz="2400" dirty="0"/>
              <a:t> </a:t>
            </a:r>
            <a:r>
              <a:rPr lang="ru-RU" sz="2400" dirty="0" err="1"/>
              <a:t>бөлікте</a:t>
            </a:r>
            <a:r>
              <a:rPr lang="ru-RU" sz="2400" dirty="0"/>
              <a:t> </a:t>
            </a:r>
            <a:r>
              <a:rPr lang="ru-RU" sz="2400" dirty="0" err="1"/>
              <a:t>сызықтық</a:t>
            </a:r>
            <a:r>
              <a:rPr lang="ru-RU" sz="2400" dirty="0"/>
              <a:t> </a:t>
            </a:r>
            <a:r>
              <a:rPr lang="ru-RU" sz="2400" dirty="0" err="1"/>
              <a:t>іздеу</a:t>
            </a:r>
            <a:r>
              <a:rPr lang="ru-RU" sz="2400" dirty="0"/>
              <a:t> </a:t>
            </a:r>
            <a:r>
              <a:rPr lang="ru-RU" sz="2400" dirty="0" err="1"/>
              <a:t>қолданылады</a:t>
            </a:r>
            <a:endParaRPr lang="ru-RU" sz="2400" dirty="0"/>
          </a:p>
          <a:p>
            <a:pPr algn="just"/>
            <a:r>
              <a:rPr lang="ru-RU" sz="2400" dirty="0" err="1"/>
              <a:t>Сұрыпталған</a:t>
            </a:r>
            <a:r>
              <a:rPr lang="ru-RU" sz="2400" dirty="0"/>
              <a:t> </a:t>
            </a:r>
            <a:r>
              <a:rPr lang="ru-RU" sz="2400" dirty="0" err="1"/>
              <a:t>массивке</a:t>
            </a:r>
            <a:r>
              <a:rPr lang="ru-RU" sz="2400" dirty="0"/>
              <a:t> </a:t>
            </a:r>
            <a:r>
              <a:rPr lang="ru-RU" sz="2400" dirty="0" err="1"/>
              <a:t>тиімді</a:t>
            </a:r>
            <a:endParaRPr lang="ru-RU" sz="2400" dirty="0"/>
          </a:p>
          <a:p>
            <a:pPr algn="just"/>
            <a:endParaRPr lang="ru-KZ" sz="2000" dirty="0"/>
          </a:p>
        </p:txBody>
      </p:sp>
    </p:spTree>
    <p:extLst>
      <p:ext uri="{BB962C8B-B14F-4D97-AF65-F5344CB8AC3E}">
        <p14:creationId xmlns:p14="http://schemas.microsoft.com/office/powerpoint/2010/main" val="170826676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C833A1D-147A-C56B-F4F1-417FBEE9DF5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3518B9FC-AFAA-5B9F-BA67-75C141DEF3E0}"/>
              </a:ext>
            </a:extLst>
          </p:cNvPr>
          <p:cNvSpPr txBox="1"/>
          <p:nvPr/>
        </p:nvSpPr>
        <p:spPr>
          <a:xfrm>
            <a:off x="2656115" y="1266150"/>
            <a:ext cx="831668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3200" dirty="0" err="1">
                <a:solidFill>
                  <a:schemeClr val="bg1"/>
                </a:solidFill>
              </a:rPr>
              <a:t>Интерполяциялық</a:t>
            </a:r>
            <a:r>
              <a:rPr lang="ru-RU" sz="3200" dirty="0">
                <a:solidFill>
                  <a:schemeClr val="bg1"/>
                </a:solidFill>
              </a:rPr>
              <a:t> </a:t>
            </a:r>
            <a:r>
              <a:rPr lang="ru-RU" sz="3200" dirty="0" err="1">
                <a:solidFill>
                  <a:schemeClr val="bg1"/>
                </a:solidFill>
              </a:rPr>
              <a:t>іздеу</a:t>
            </a:r>
            <a:r>
              <a:rPr lang="ru-RU" sz="3200" dirty="0">
                <a:solidFill>
                  <a:schemeClr val="bg1"/>
                </a:solidFill>
              </a:rPr>
              <a:t> </a:t>
            </a:r>
            <a:endParaRPr lang="ru-KZ" sz="3200" dirty="0">
              <a:solidFill>
                <a:schemeClr val="bg1"/>
              </a:solidFill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A586E6C7-7FA9-6D70-AF84-86BC28A936A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28055" y="2404291"/>
            <a:ext cx="6972614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KZ" altLang="ru-KZ" sz="24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Егер массив </a:t>
            </a:r>
            <a:r>
              <a:rPr kumimoji="0" lang="ru-KZ" altLang="ru-KZ" sz="240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тең</a:t>
            </a:r>
            <a:r>
              <a:rPr kumimoji="0" lang="ru-KZ" altLang="ru-KZ" sz="24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KZ" altLang="ru-KZ" sz="240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интервалмен</a:t>
            </a:r>
            <a:r>
              <a:rPr kumimoji="0" lang="ru-KZ" altLang="ru-KZ" sz="24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KZ" altLang="ru-KZ" sz="240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бөлінсе</a:t>
            </a:r>
            <a:endParaRPr kumimoji="0" lang="kk-KZ" altLang="ru-KZ" sz="240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KZ" altLang="ru-KZ" sz="24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(</a:t>
            </a:r>
            <a:r>
              <a:rPr kumimoji="0" lang="ru-KZ" altLang="ru-KZ" sz="240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мысалы</a:t>
            </a:r>
            <a:r>
              <a:rPr kumimoji="0" lang="ru-KZ" altLang="ru-KZ" sz="24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10, 20, 30, 40...), </a:t>
            </a:r>
            <a:r>
              <a:rPr kumimoji="0" lang="ru-KZ" altLang="ru-KZ" sz="240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іздеу</a:t>
            </a:r>
            <a:r>
              <a:rPr kumimoji="0" lang="ru-KZ" altLang="ru-KZ" sz="24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KZ" altLang="ru-KZ" sz="240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тиімді</a:t>
            </a:r>
            <a:endParaRPr kumimoji="0" lang="ru-KZ" altLang="ru-KZ" sz="240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KZ" altLang="ru-KZ" sz="240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Бинарлық</a:t>
            </a:r>
            <a:r>
              <a:rPr kumimoji="0" lang="ru-KZ" altLang="ru-KZ" sz="24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KZ" altLang="ru-KZ" sz="240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іздеуден</a:t>
            </a:r>
            <a:r>
              <a:rPr kumimoji="0" lang="ru-KZ" altLang="ru-KZ" sz="24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KZ" altLang="ru-KZ" sz="240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жылдамырақ</a:t>
            </a:r>
            <a:r>
              <a:rPr kumimoji="0" lang="ru-KZ" altLang="ru-KZ" sz="24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KZ" altLang="ru-KZ" sz="240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болуы</a:t>
            </a:r>
            <a:r>
              <a:rPr kumimoji="0" lang="ru-KZ" altLang="ru-KZ" sz="24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KZ" altLang="ru-KZ" sz="240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мүмкін</a:t>
            </a:r>
            <a:endParaRPr kumimoji="0" lang="ru-KZ" altLang="ru-KZ" sz="240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8680768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15FCD8C-F90F-5098-AC34-6335294623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527C7F18-7F84-2BAF-DB9B-0BF9D08CBC7F}"/>
              </a:ext>
            </a:extLst>
          </p:cNvPr>
          <p:cNvSpPr txBox="1"/>
          <p:nvPr/>
        </p:nvSpPr>
        <p:spPr>
          <a:xfrm>
            <a:off x="2656115" y="1266150"/>
            <a:ext cx="831668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3200" dirty="0" err="1">
                <a:solidFill>
                  <a:schemeClr val="bg1"/>
                </a:solidFill>
              </a:rPr>
              <a:t>Интерполяциялық</a:t>
            </a:r>
            <a:r>
              <a:rPr lang="ru-RU" sz="3200" dirty="0">
                <a:solidFill>
                  <a:schemeClr val="bg1"/>
                </a:solidFill>
              </a:rPr>
              <a:t> </a:t>
            </a:r>
            <a:r>
              <a:rPr lang="ru-RU" sz="3200" dirty="0" err="1">
                <a:solidFill>
                  <a:schemeClr val="bg1"/>
                </a:solidFill>
              </a:rPr>
              <a:t>іздеу</a:t>
            </a:r>
            <a:r>
              <a:rPr lang="ru-RU" sz="3200" dirty="0">
                <a:solidFill>
                  <a:schemeClr val="bg1"/>
                </a:solidFill>
              </a:rPr>
              <a:t> </a:t>
            </a:r>
            <a:endParaRPr lang="ru-KZ" sz="3200" dirty="0">
              <a:solidFill>
                <a:schemeClr val="bg1"/>
              </a:solidFill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D315E9AA-7EAB-7794-AFC0-02908B3B548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45029" y="2650512"/>
            <a:ext cx="12026241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ru-RU" sz="2000" dirty="0" err="1"/>
              <a:t>Бастапқы</a:t>
            </a:r>
            <a:r>
              <a:rPr lang="ru-RU" sz="2000" dirty="0"/>
              <a:t> </a:t>
            </a:r>
            <a:r>
              <a:rPr lang="ru-RU" sz="2000" dirty="0" err="1"/>
              <a:t>мәндер</a:t>
            </a:r>
            <a:r>
              <a:rPr lang="ru-RU" sz="2000" dirty="0"/>
              <a:t> </a:t>
            </a:r>
            <a:r>
              <a:rPr lang="ru-RU" sz="2000" dirty="0" err="1"/>
              <a:t>шексіз</a:t>
            </a:r>
            <a:r>
              <a:rPr lang="ru-RU" sz="2000" dirty="0"/>
              <a:t> </a:t>
            </a:r>
            <a:r>
              <a:rPr lang="ru-RU" sz="2000" dirty="0" err="1"/>
              <a:t>немесе</a:t>
            </a:r>
            <a:r>
              <a:rPr lang="ru-RU" sz="2000" dirty="0"/>
              <a:t> </a:t>
            </a:r>
            <a:r>
              <a:rPr lang="ru-RU" sz="2000" dirty="0" err="1"/>
              <a:t>өте</a:t>
            </a:r>
            <a:r>
              <a:rPr lang="ru-RU" sz="2000" dirty="0"/>
              <a:t> </a:t>
            </a:r>
            <a:r>
              <a:rPr lang="ru-RU" sz="2000" dirty="0" err="1"/>
              <a:t>үлкен</a:t>
            </a:r>
            <a:r>
              <a:rPr lang="ru-RU" sz="2000" dirty="0"/>
              <a:t> </a:t>
            </a:r>
            <a:r>
              <a:rPr lang="ru-RU" sz="2000" dirty="0" err="1"/>
              <a:t>болса</a:t>
            </a:r>
            <a:r>
              <a:rPr lang="ru-RU" sz="2000" dirty="0"/>
              <a:t>, </a:t>
            </a:r>
            <a:r>
              <a:rPr lang="ru-RU" sz="2000" dirty="0" err="1"/>
              <a:t>алдымен</a:t>
            </a:r>
            <a:r>
              <a:rPr lang="ru-RU" sz="2000" dirty="0"/>
              <a:t> 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000" dirty="0" err="1"/>
              <a:t>шамамен</a:t>
            </a:r>
            <a:r>
              <a:rPr lang="ru-RU" sz="2000" dirty="0"/>
              <a:t> </a:t>
            </a:r>
            <a:r>
              <a:rPr lang="ru-RU" sz="2000" dirty="0" err="1"/>
              <a:t>аралық</a:t>
            </a:r>
            <a:r>
              <a:rPr lang="ru-RU" sz="2000" dirty="0"/>
              <a:t> </a:t>
            </a:r>
            <a:r>
              <a:rPr lang="ru-RU" sz="2000" dirty="0" err="1"/>
              <a:t>табылады</a:t>
            </a:r>
            <a:r>
              <a:rPr lang="ru-RU" sz="2000" dirty="0"/>
              <a:t>, </a:t>
            </a:r>
            <a:r>
              <a:rPr lang="ru-RU" sz="2000" dirty="0" err="1"/>
              <a:t>содан</a:t>
            </a:r>
            <a:r>
              <a:rPr lang="ru-RU" sz="2000" dirty="0"/>
              <a:t> </a:t>
            </a:r>
            <a:r>
              <a:rPr lang="ru-RU" sz="2000" dirty="0" err="1"/>
              <a:t>кейін</a:t>
            </a:r>
            <a:r>
              <a:rPr lang="ru-RU" sz="2000" dirty="0"/>
              <a:t> </a:t>
            </a:r>
            <a:r>
              <a:rPr lang="ru-RU" sz="2000" dirty="0" err="1"/>
              <a:t>бинарлық</a:t>
            </a:r>
            <a:r>
              <a:rPr lang="ru-RU" sz="2000" dirty="0"/>
              <a:t> </a:t>
            </a:r>
            <a:r>
              <a:rPr lang="ru-RU" sz="2000" dirty="0" err="1"/>
              <a:t>іздеу</a:t>
            </a:r>
            <a:r>
              <a:rPr lang="ru-RU" sz="2000" dirty="0"/>
              <a:t> </a:t>
            </a:r>
            <a:r>
              <a:rPr lang="ru-RU" sz="2000" dirty="0" err="1"/>
              <a:t>қолданылады</a:t>
            </a:r>
            <a:endParaRPr kumimoji="0" lang="ru-KZ" altLang="ru-KZ" sz="200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544641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FFDE6B89-9484-4E50-8387-C55E031D85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7714" y="1361923"/>
            <a:ext cx="7717972" cy="739020"/>
          </a:xfrm>
        </p:spPr>
        <p:txBody>
          <a:bodyPr>
            <a:normAutofit/>
          </a:bodyPr>
          <a:lstStyle/>
          <a:p>
            <a:pPr algn="ctr"/>
            <a:r>
              <a:rPr lang="kk-KZ" dirty="0"/>
              <a:t>Кіріспе</a:t>
            </a:r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30EB58E2-A9A0-481A-8B5B-381B836CE40B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304800" y="2264230"/>
            <a:ext cx="7630885" cy="3668468"/>
          </a:xfrm>
        </p:spPr>
        <p:txBody>
          <a:bodyPr>
            <a:normAutofit/>
          </a:bodyPr>
          <a:lstStyle/>
          <a:p>
            <a:pPr algn="just"/>
            <a:r>
              <a:rPr lang="ru-RU" dirty="0">
                <a:solidFill>
                  <a:schemeClr val="tx1"/>
                </a:solidFill>
              </a:rPr>
              <a:t>	</a:t>
            </a:r>
            <a:r>
              <a:rPr lang="ru-RU" dirty="0" err="1">
                <a:solidFill>
                  <a:schemeClr val="tx1"/>
                </a:solidFill>
              </a:rPr>
              <a:t>Сұрыптау</a:t>
            </a:r>
            <a:r>
              <a:rPr lang="ru-RU" dirty="0">
                <a:solidFill>
                  <a:schemeClr val="tx1"/>
                </a:solidFill>
              </a:rPr>
              <a:t> (</a:t>
            </a:r>
            <a:r>
              <a:rPr lang="en-US" dirty="0">
                <a:solidFill>
                  <a:schemeClr val="tx1"/>
                </a:solidFill>
              </a:rPr>
              <a:t>Sorting) — </a:t>
            </a:r>
            <a:r>
              <a:rPr lang="ru-RU" dirty="0">
                <a:solidFill>
                  <a:schemeClr val="tx1"/>
                </a:solidFill>
              </a:rPr>
              <a:t>массив </a:t>
            </a:r>
            <a:r>
              <a:rPr lang="ru-RU" dirty="0" err="1">
                <a:solidFill>
                  <a:schemeClr val="tx1"/>
                </a:solidFill>
              </a:rPr>
              <a:t>немесе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тізімдегі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элементтерді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белгілі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бір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тәртіппен</a:t>
            </a:r>
            <a:r>
              <a:rPr lang="ru-RU" dirty="0">
                <a:solidFill>
                  <a:schemeClr val="tx1"/>
                </a:solidFill>
              </a:rPr>
              <a:t> (</a:t>
            </a:r>
            <a:r>
              <a:rPr lang="ru-RU" dirty="0" err="1">
                <a:solidFill>
                  <a:schemeClr val="tx1"/>
                </a:solidFill>
              </a:rPr>
              <a:t>өсу</a:t>
            </a:r>
            <a:r>
              <a:rPr lang="ru-RU" dirty="0">
                <a:solidFill>
                  <a:schemeClr val="tx1"/>
                </a:solidFill>
              </a:rPr>
              <a:t>, </a:t>
            </a:r>
            <a:r>
              <a:rPr lang="ru-RU" dirty="0" err="1">
                <a:solidFill>
                  <a:schemeClr val="tx1"/>
                </a:solidFill>
              </a:rPr>
              <a:t>кему</a:t>
            </a:r>
            <a:r>
              <a:rPr lang="ru-RU" dirty="0">
                <a:solidFill>
                  <a:schemeClr val="tx1"/>
                </a:solidFill>
              </a:rPr>
              <a:t>) </a:t>
            </a:r>
            <a:r>
              <a:rPr lang="ru-RU" dirty="0" err="1">
                <a:solidFill>
                  <a:schemeClr val="tx1"/>
                </a:solidFill>
              </a:rPr>
              <a:t>реттеу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процесі</a:t>
            </a:r>
            <a:r>
              <a:rPr lang="ru-RU" dirty="0">
                <a:solidFill>
                  <a:schemeClr val="tx1"/>
                </a:solidFill>
              </a:rPr>
              <a:t>.</a:t>
            </a:r>
            <a:endParaRPr lang="en-US" dirty="0">
              <a:solidFill>
                <a:schemeClr val="tx1"/>
              </a:solidFill>
            </a:endParaRPr>
          </a:p>
          <a:p>
            <a:pPr algn="just"/>
            <a:r>
              <a:rPr lang="ru-RU" dirty="0" err="1">
                <a:solidFill>
                  <a:schemeClr val="tx1"/>
                </a:solidFill>
              </a:rPr>
              <a:t>Мысалы</a:t>
            </a:r>
            <a:r>
              <a:rPr lang="ru-RU" dirty="0">
                <a:solidFill>
                  <a:schemeClr val="tx1"/>
                </a:solidFill>
              </a:rPr>
              <a:t>: [5, 2, 8, 1] → [1, 2, 5, 8]</a:t>
            </a:r>
            <a:endParaRPr lang="ru-KZ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82995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D30E0F-10C6-298A-C347-E831FFF4EC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KZ" dirty="0"/>
              <a:t> </a:t>
            </a:r>
            <a:r>
              <a:rPr lang="ru-RU" dirty="0" err="1"/>
              <a:t>Сұрыптау</a:t>
            </a:r>
            <a:r>
              <a:rPr lang="ru-RU" dirty="0"/>
              <a:t> </a:t>
            </a:r>
            <a:r>
              <a:rPr lang="ru-RU" dirty="0" err="1"/>
              <a:t>алгоритмдерінің</a:t>
            </a:r>
            <a:r>
              <a:rPr lang="ru-RU" dirty="0"/>
              <a:t> </a:t>
            </a:r>
            <a:r>
              <a:rPr lang="ru-RU" dirty="0" err="1"/>
              <a:t>түрлері</a:t>
            </a:r>
            <a:endParaRPr lang="ru-KZ" dirty="0"/>
          </a:p>
        </p:txBody>
      </p:sp>
      <p:graphicFrame>
        <p:nvGraphicFramePr>
          <p:cNvPr id="3" name="Таблица 2">
            <a:extLst>
              <a:ext uri="{FF2B5EF4-FFF2-40B4-BE49-F238E27FC236}">
                <a16:creationId xmlns:a16="http://schemas.microsoft.com/office/drawing/2014/main" id="{C246448C-EF85-6268-2083-D8379C29999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72986743"/>
              </p:ext>
            </p:extLst>
          </p:nvPr>
        </p:nvGraphicFramePr>
        <p:xfrm>
          <a:off x="1698171" y="507008"/>
          <a:ext cx="10013709" cy="4133838"/>
        </p:xfrm>
        <a:graphic>
          <a:graphicData uri="http://schemas.openxmlformats.org/drawingml/2006/table">
            <a:tbl>
              <a:tblPr/>
              <a:tblGrid>
                <a:gridCol w="3337903">
                  <a:extLst>
                    <a:ext uri="{9D8B030D-6E8A-4147-A177-3AD203B41FA5}">
                      <a16:colId xmlns:a16="http://schemas.microsoft.com/office/drawing/2014/main" val="2365296560"/>
                    </a:ext>
                  </a:extLst>
                </a:gridCol>
                <a:gridCol w="3337903">
                  <a:extLst>
                    <a:ext uri="{9D8B030D-6E8A-4147-A177-3AD203B41FA5}">
                      <a16:colId xmlns:a16="http://schemas.microsoft.com/office/drawing/2014/main" val="465431525"/>
                    </a:ext>
                  </a:extLst>
                </a:gridCol>
                <a:gridCol w="3337903">
                  <a:extLst>
                    <a:ext uri="{9D8B030D-6E8A-4147-A177-3AD203B41FA5}">
                      <a16:colId xmlns:a16="http://schemas.microsoft.com/office/drawing/2014/main" val="1620187957"/>
                    </a:ext>
                  </a:extLst>
                </a:gridCol>
              </a:tblGrid>
              <a:tr h="465365">
                <a:tc>
                  <a:txBody>
                    <a:bodyPr/>
                    <a:lstStyle/>
                    <a:p>
                      <a:r>
                        <a:rPr lang="ru-RU" sz="1700"/>
                        <a:t>Алгоритм</a:t>
                      </a:r>
                    </a:p>
                  </a:txBody>
                  <a:tcPr marL="83830" marR="83830" marT="41915" marB="4191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1700"/>
                        <a:t>Уақыт күрделілігі</a:t>
                      </a:r>
                    </a:p>
                  </a:txBody>
                  <a:tcPr marL="83830" marR="83830" marT="41915" marB="4191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1700"/>
                        <a:t>Түсініктеме</a:t>
                      </a:r>
                    </a:p>
                  </a:txBody>
                  <a:tcPr marL="83830" marR="83830" marT="41915" marB="4191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72022921"/>
                  </a:ext>
                </a:extLst>
              </a:tr>
              <a:tr h="465365">
                <a:tc>
                  <a:txBody>
                    <a:bodyPr/>
                    <a:lstStyle/>
                    <a:p>
                      <a:r>
                        <a:rPr lang="en-US" sz="1700" b="1"/>
                        <a:t>Bubble sort</a:t>
                      </a:r>
                      <a:endParaRPr lang="en-US" sz="1700"/>
                    </a:p>
                  </a:txBody>
                  <a:tcPr marL="83830" marR="83830" marT="41915" marB="4191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700"/>
                        <a:t>O(n²)</a:t>
                      </a:r>
                    </a:p>
                  </a:txBody>
                  <a:tcPr marL="83830" marR="83830" marT="41915" marB="4191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1700"/>
                        <a:t>Ең қарапайым, баяу</a:t>
                      </a:r>
                    </a:p>
                  </a:txBody>
                  <a:tcPr marL="83830" marR="83830" marT="41915" marB="4191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50393302"/>
                  </a:ext>
                </a:extLst>
              </a:tr>
              <a:tr h="664806">
                <a:tc>
                  <a:txBody>
                    <a:bodyPr/>
                    <a:lstStyle/>
                    <a:p>
                      <a:r>
                        <a:rPr lang="en-US" sz="1700" b="1"/>
                        <a:t>Selection sort</a:t>
                      </a:r>
                      <a:endParaRPr lang="en-US" sz="1700"/>
                    </a:p>
                  </a:txBody>
                  <a:tcPr marL="83830" marR="83830" marT="41915" marB="4191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700"/>
                        <a:t>O(n²)</a:t>
                      </a:r>
                    </a:p>
                  </a:txBody>
                  <a:tcPr marL="83830" marR="83830" marT="41915" marB="4191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1700"/>
                        <a:t>Таңдап алу арқылы сұрыптау</a:t>
                      </a:r>
                    </a:p>
                  </a:txBody>
                  <a:tcPr marL="83830" marR="83830" marT="41915" marB="4191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41021907"/>
                  </a:ext>
                </a:extLst>
              </a:tr>
              <a:tr h="465365">
                <a:tc>
                  <a:txBody>
                    <a:bodyPr/>
                    <a:lstStyle/>
                    <a:p>
                      <a:r>
                        <a:rPr lang="en-US" sz="1700" b="1"/>
                        <a:t>Insertion sort</a:t>
                      </a:r>
                      <a:endParaRPr lang="en-US" sz="1700"/>
                    </a:p>
                  </a:txBody>
                  <a:tcPr marL="83830" marR="83830" marT="41915" marB="4191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700" dirty="0"/>
                        <a:t>O(n²)</a:t>
                      </a:r>
                    </a:p>
                  </a:txBody>
                  <a:tcPr marL="83830" marR="83830" marT="41915" marB="4191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1700" dirty="0" err="1"/>
                        <a:t>Карталарша</a:t>
                      </a:r>
                      <a:r>
                        <a:rPr lang="ru-RU" sz="1700" dirty="0"/>
                        <a:t> </a:t>
                      </a:r>
                      <a:r>
                        <a:rPr lang="ru-RU" sz="1700" dirty="0" err="1"/>
                        <a:t>салыстыру</a:t>
                      </a:r>
                      <a:endParaRPr lang="ru-RU" sz="1700" dirty="0"/>
                    </a:p>
                  </a:txBody>
                  <a:tcPr marL="83830" marR="83830" marT="41915" marB="4191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65834881"/>
                  </a:ext>
                </a:extLst>
              </a:tr>
              <a:tr h="465365">
                <a:tc>
                  <a:txBody>
                    <a:bodyPr/>
                    <a:lstStyle/>
                    <a:p>
                      <a:r>
                        <a:rPr lang="en-US" sz="1700" b="1"/>
                        <a:t>Merge sort</a:t>
                      </a:r>
                      <a:endParaRPr lang="en-US" sz="1700"/>
                    </a:p>
                  </a:txBody>
                  <a:tcPr marL="83830" marR="83830" marT="41915" marB="4191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700"/>
                        <a:t>O(n log n)</a:t>
                      </a:r>
                    </a:p>
                  </a:txBody>
                  <a:tcPr marL="83830" marR="83830" marT="41915" marB="4191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1700"/>
                        <a:t>Бөл-бөліп біріктіру әдісі</a:t>
                      </a:r>
                    </a:p>
                  </a:txBody>
                  <a:tcPr marL="83830" marR="83830" marT="41915" marB="4191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16006519"/>
                  </a:ext>
                </a:extLst>
              </a:tr>
              <a:tr h="477401">
                <a:tc>
                  <a:txBody>
                    <a:bodyPr/>
                    <a:lstStyle/>
                    <a:p>
                      <a:r>
                        <a:rPr lang="en-US" sz="1700" b="1"/>
                        <a:t>Quick sort</a:t>
                      </a:r>
                      <a:endParaRPr lang="en-US" sz="1700"/>
                    </a:p>
                  </a:txBody>
                  <a:tcPr marL="83830" marR="83830" marT="41915" marB="4191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pt-BR" sz="1700"/>
                        <a:t>O(n log n) орташа</a:t>
                      </a:r>
                    </a:p>
                  </a:txBody>
                  <a:tcPr marL="83830" marR="83830" marT="41915" marB="4191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1700"/>
                        <a:t>Жылдам әрі рекурсивті тәсіл</a:t>
                      </a:r>
                    </a:p>
                  </a:txBody>
                  <a:tcPr marL="83830" marR="83830" marT="41915" marB="4191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03343274"/>
                  </a:ext>
                </a:extLst>
              </a:tr>
              <a:tr h="465365">
                <a:tc>
                  <a:txBody>
                    <a:bodyPr/>
                    <a:lstStyle/>
                    <a:p>
                      <a:r>
                        <a:rPr lang="en-US" sz="1700" b="1"/>
                        <a:t>Heap sort</a:t>
                      </a:r>
                      <a:endParaRPr lang="en-US" sz="1700"/>
                    </a:p>
                  </a:txBody>
                  <a:tcPr marL="83830" marR="83830" marT="41915" marB="4191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700"/>
                        <a:t>O(n log n)</a:t>
                      </a:r>
                    </a:p>
                  </a:txBody>
                  <a:tcPr marL="83830" marR="83830" marT="41915" marB="4191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1700"/>
                        <a:t>Куча арқылы сұрыптау</a:t>
                      </a:r>
                    </a:p>
                  </a:txBody>
                  <a:tcPr marL="83830" marR="83830" marT="41915" marB="4191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21188380"/>
                  </a:ext>
                </a:extLst>
              </a:tr>
              <a:tr h="664806">
                <a:tc>
                  <a:txBody>
                    <a:bodyPr/>
                    <a:lstStyle/>
                    <a:p>
                      <a:r>
                        <a:rPr lang="en-US" sz="1700" b="1"/>
                        <a:t>STL sort()</a:t>
                      </a:r>
                      <a:endParaRPr lang="en-US" sz="1700"/>
                    </a:p>
                  </a:txBody>
                  <a:tcPr marL="83830" marR="83830" marT="41915" marB="4191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700"/>
                        <a:t>O(n log n)</a:t>
                      </a:r>
                    </a:p>
                  </a:txBody>
                  <a:tcPr marL="83830" marR="83830" marT="41915" marB="4191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700" dirty="0"/>
                        <a:t>C++ </a:t>
                      </a:r>
                      <a:r>
                        <a:rPr lang="ru-RU" sz="1700" dirty="0" err="1"/>
                        <a:t>стандартты</a:t>
                      </a:r>
                      <a:r>
                        <a:rPr lang="ru-RU" sz="1700" dirty="0"/>
                        <a:t> </a:t>
                      </a:r>
                      <a:r>
                        <a:rPr lang="ru-RU" sz="1700" dirty="0" err="1"/>
                        <a:t>сұрыптауы</a:t>
                      </a:r>
                      <a:endParaRPr lang="ru-RU" sz="1700" dirty="0"/>
                    </a:p>
                  </a:txBody>
                  <a:tcPr marL="83830" marR="83830" marT="41915" marB="4191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245927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940147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7B26F85-3559-7D97-9638-6C069DFE88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Bubble Sort (</a:t>
            </a:r>
            <a:r>
              <a:rPr lang="ru-RU" dirty="0" err="1"/>
              <a:t>Көпіршік</a:t>
            </a:r>
            <a:r>
              <a:rPr lang="ru-RU" dirty="0"/>
              <a:t> </a:t>
            </a:r>
            <a:r>
              <a:rPr lang="ru-RU" dirty="0" err="1"/>
              <a:t>әдісі</a:t>
            </a:r>
            <a:r>
              <a:rPr lang="ru-RU" dirty="0"/>
              <a:t>)</a:t>
            </a:r>
            <a:endParaRPr lang="ru-KZ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DC999958-4F2F-840E-9E1A-CC9C4DDB31DD}"/>
              </a:ext>
            </a:extLst>
          </p:cNvPr>
          <p:cNvSpPr txBox="1"/>
          <p:nvPr/>
        </p:nvSpPr>
        <p:spPr>
          <a:xfrm>
            <a:off x="1053494" y="3098561"/>
            <a:ext cx="6096000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void </a:t>
            </a:r>
            <a:r>
              <a:rPr lang="en-US" dirty="0" err="1"/>
              <a:t>bubbleSort</a:t>
            </a:r>
            <a:r>
              <a:rPr lang="en-US" dirty="0"/>
              <a:t>(int a[], int n) {</a:t>
            </a:r>
          </a:p>
          <a:p>
            <a:r>
              <a:rPr lang="en-US" dirty="0"/>
              <a:t>    for (int </a:t>
            </a:r>
            <a:r>
              <a:rPr lang="en-US" dirty="0" err="1"/>
              <a:t>i</a:t>
            </a:r>
            <a:r>
              <a:rPr lang="en-US" dirty="0"/>
              <a:t> = 0; </a:t>
            </a:r>
            <a:r>
              <a:rPr lang="en-US" dirty="0" err="1"/>
              <a:t>i</a:t>
            </a:r>
            <a:r>
              <a:rPr lang="en-US" dirty="0"/>
              <a:t> &lt; n-1; </a:t>
            </a:r>
            <a:r>
              <a:rPr lang="en-US" dirty="0" err="1"/>
              <a:t>i</a:t>
            </a:r>
            <a:r>
              <a:rPr lang="en-US" dirty="0"/>
              <a:t>++)</a:t>
            </a:r>
          </a:p>
          <a:p>
            <a:r>
              <a:rPr lang="en-US" dirty="0"/>
              <a:t>        for (int j = 0; j &lt; n-i-1; </a:t>
            </a:r>
            <a:r>
              <a:rPr lang="en-US" dirty="0" err="1"/>
              <a:t>j++</a:t>
            </a:r>
            <a:r>
              <a:rPr lang="en-US" dirty="0"/>
              <a:t>)</a:t>
            </a:r>
          </a:p>
          <a:p>
            <a:r>
              <a:rPr lang="en-US" dirty="0"/>
              <a:t>            if (a[j] &gt; a[j+1])</a:t>
            </a:r>
          </a:p>
          <a:p>
            <a:r>
              <a:rPr lang="en-US" dirty="0"/>
              <a:t>                swap(a[j], a[j+1]);</a:t>
            </a:r>
          </a:p>
          <a:p>
            <a:r>
              <a:rPr lang="en-US" dirty="0"/>
              <a:t>}</a:t>
            </a:r>
            <a:endParaRPr lang="ru-KZ" dirty="0"/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A60F7206-E1D3-E7BE-757C-AE9ABE1B2BC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10344" y="2308162"/>
            <a:ext cx="8326190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dirty="0" err="1"/>
              <a:t>Қатар</a:t>
            </a:r>
            <a:r>
              <a:rPr lang="ru-RU" dirty="0"/>
              <a:t> </a:t>
            </a:r>
            <a:r>
              <a:rPr lang="ru-RU" dirty="0" err="1"/>
              <a:t>тұрған</a:t>
            </a:r>
            <a:r>
              <a:rPr lang="ru-RU" dirty="0"/>
              <a:t> </a:t>
            </a:r>
            <a:r>
              <a:rPr lang="ru-RU" dirty="0" err="1"/>
              <a:t>элементтерді</a:t>
            </a:r>
            <a:r>
              <a:rPr lang="ru-RU" dirty="0"/>
              <a:t> </a:t>
            </a:r>
            <a:r>
              <a:rPr lang="ru-RU" dirty="0" err="1"/>
              <a:t>салыстырып</a:t>
            </a:r>
            <a:r>
              <a:rPr lang="ru-RU" dirty="0"/>
              <a:t>, </a:t>
            </a:r>
            <a:r>
              <a:rPr lang="ru-RU" dirty="0" err="1"/>
              <a:t>үлкенін</a:t>
            </a:r>
            <a:r>
              <a:rPr lang="ru-RU" dirty="0"/>
              <a:t> </a:t>
            </a:r>
            <a:r>
              <a:rPr lang="ru-RU" dirty="0" err="1"/>
              <a:t>соңына</a:t>
            </a:r>
            <a:r>
              <a:rPr lang="ru-RU" dirty="0"/>
              <a:t> </a:t>
            </a:r>
            <a:r>
              <a:rPr lang="ru-RU" dirty="0" err="1"/>
              <a:t>жылжыту</a:t>
            </a:r>
            <a:r>
              <a:rPr lang="ru-RU" dirty="0"/>
              <a:t>.</a:t>
            </a:r>
            <a:endParaRPr kumimoji="0" lang="ru-KZ" altLang="ru-KZ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186367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DDBBC85-768F-9689-7FF6-7E595DBFD1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35371" y="1382128"/>
            <a:ext cx="10013710" cy="1216152"/>
          </a:xfrm>
        </p:spPr>
        <p:txBody>
          <a:bodyPr/>
          <a:lstStyle/>
          <a:p>
            <a:pPr algn="ctr"/>
            <a:r>
              <a:rPr lang="en-US" dirty="0"/>
              <a:t>Selection Sort</a:t>
            </a:r>
            <a:br>
              <a:rPr lang="ru-KZ" altLang="ru-KZ" sz="6000" b="0" dirty="0">
                <a:solidFill>
                  <a:schemeClr val="tx1"/>
                </a:solidFill>
                <a:latin typeface="Arial" panose="020B0604020202020204" pitchFamily="34" charset="0"/>
              </a:rPr>
            </a:br>
            <a:br>
              <a:rPr lang="ru-RU" dirty="0"/>
            </a:b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376BA0E-8BCD-EBC8-6640-12A23C40DFC5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1117599" y="2286000"/>
            <a:ext cx="11074401" cy="3683000"/>
          </a:xfrm>
        </p:spPr>
        <p:txBody>
          <a:bodyPr>
            <a:noAutofit/>
          </a:bodyPr>
          <a:lstStyle/>
          <a:p>
            <a:r>
              <a:rPr lang="ru-RU" sz="1400" b="1" dirty="0" err="1"/>
              <a:t>Әр</a:t>
            </a:r>
            <a:r>
              <a:rPr lang="ru-RU" sz="1400" b="1" dirty="0"/>
              <a:t> </a:t>
            </a:r>
            <a:r>
              <a:rPr lang="ru-RU" sz="1400" b="1" dirty="0" err="1"/>
              <a:t>қадамда</a:t>
            </a:r>
            <a:r>
              <a:rPr lang="ru-RU" sz="1400" b="1" dirty="0"/>
              <a:t> </a:t>
            </a:r>
            <a:r>
              <a:rPr lang="ru-RU" sz="1400" b="1" dirty="0" err="1"/>
              <a:t>ең</a:t>
            </a:r>
            <a:r>
              <a:rPr lang="ru-RU" sz="1400" b="1" dirty="0"/>
              <a:t> </a:t>
            </a:r>
            <a:r>
              <a:rPr lang="ru-RU" sz="1400" b="1" dirty="0" err="1"/>
              <a:t>кішкенті</a:t>
            </a:r>
            <a:r>
              <a:rPr lang="ru-RU" sz="1400" b="1" dirty="0"/>
              <a:t> </a:t>
            </a:r>
            <a:r>
              <a:rPr lang="ru-RU" sz="1400" b="1" dirty="0" err="1"/>
              <a:t>элементті</a:t>
            </a:r>
            <a:r>
              <a:rPr lang="ru-RU" sz="1400" b="1" dirty="0"/>
              <a:t> </a:t>
            </a:r>
            <a:r>
              <a:rPr lang="ru-RU" sz="1400" b="1" dirty="0" err="1"/>
              <a:t>тауып</a:t>
            </a:r>
            <a:r>
              <a:rPr lang="ru-RU" sz="1400" b="1" dirty="0"/>
              <a:t>, </a:t>
            </a:r>
            <a:r>
              <a:rPr lang="ru-RU" sz="1400" b="1" dirty="0" err="1"/>
              <a:t>алдыңғы</a:t>
            </a:r>
            <a:r>
              <a:rPr lang="ru-RU" sz="1400" b="1" dirty="0"/>
              <a:t> </a:t>
            </a:r>
            <a:r>
              <a:rPr lang="ru-RU" sz="1400" b="1" dirty="0" err="1"/>
              <a:t>орынға</a:t>
            </a:r>
            <a:r>
              <a:rPr lang="ru-RU" sz="1400" b="1" dirty="0"/>
              <a:t> </a:t>
            </a:r>
            <a:r>
              <a:rPr lang="ru-RU" sz="1400" b="1" dirty="0" err="1"/>
              <a:t>қояды</a:t>
            </a:r>
            <a:r>
              <a:rPr lang="ru-RU" sz="1400" b="1" dirty="0"/>
              <a:t>.</a:t>
            </a:r>
            <a:r>
              <a:rPr lang="en-US" sz="1400" b="1" dirty="0"/>
              <a:t> O(n²), </a:t>
            </a:r>
            <a:r>
              <a:rPr lang="ru-RU" sz="1400" b="1" dirty="0" err="1"/>
              <a:t>жадты</a:t>
            </a:r>
            <a:r>
              <a:rPr lang="ru-RU" sz="1400" b="1" dirty="0"/>
              <a:t> аз </a:t>
            </a:r>
            <a:r>
              <a:rPr lang="ru-RU" sz="1400" b="1" dirty="0" err="1"/>
              <a:t>қолданады</a:t>
            </a:r>
            <a:endParaRPr lang="en-US" sz="1400" b="1" dirty="0"/>
          </a:p>
          <a:p>
            <a:r>
              <a:rPr lang="en-US" sz="1400" dirty="0">
                <a:solidFill>
                  <a:schemeClr val="tx1"/>
                </a:solidFill>
              </a:rPr>
              <a:t>void </a:t>
            </a:r>
            <a:r>
              <a:rPr lang="en-US" sz="1400" dirty="0" err="1">
                <a:solidFill>
                  <a:schemeClr val="tx1"/>
                </a:solidFill>
              </a:rPr>
              <a:t>selectionSort</a:t>
            </a:r>
            <a:r>
              <a:rPr lang="en-US" sz="1400" dirty="0">
                <a:solidFill>
                  <a:schemeClr val="tx1"/>
                </a:solidFill>
              </a:rPr>
              <a:t>(int a[], int n) {</a:t>
            </a:r>
          </a:p>
          <a:p>
            <a:r>
              <a:rPr lang="en-US" sz="1400" dirty="0">
                <a:solidFill>
                  <a:schemeClr val="tx1"/>
                </a:solidFill>
              </a:rPr>
              <a:t>    for (int </a:t>
            </a:r>
            <a:r>
              <a:rPr lang="en-US" sz="1400" dirty="0" err="1">
                <a:solidFill>
                  <a:schemeClr val="tx1"/>
                </a:solidFill>
              </a:rPr>
              <a:t>i</a:t>
            </a:r>
            <a:r>
              <a:rPr lang="en-US" sz="1400" dirty="0">
                <a:solidFill>
                  <a:schemeClr val="tx1"/>
                </a:solidFill>
              </a:rPr>
              <a:t> = 0; </a:t>
            </a:r>
            <a:r>
              <a:rPr lang="en-US" sz="1400" dirty="0" err="1">
                <a:solidFill>
                  <a:schemeClr val="tx1"/>
                </a:solidFill>
              </a:rPr>
              <a:t>i</a:t>
            </a:r>
            <a:r>
              <a:rPr lang="en-US" sz="1400" dirty="0">
                <a:solidFill>
                  <a:schemeClr val="tx1"/>
                </a:solidFill>
              </a:rPr>
              <a:t> &lt; n-1; </a:t>
            </a:r>
            <a:r>
              <a:rPr lang="en-US" sz="1400" dirty="0" err="1">
                <a:solidFill>
                  <a:schemeClr val="tx1"/>
                </a:solidFill>
              </a:rPr>
              <a:t>i</a:t>
            </a:r>
            <a:r>
              <a:rPr lang="en-US" sz="1400" dirty="0">
                <a:solidFill>
                  <a:schemeClr val="tx1"/>
                </a:solidFill>
              </a:rPr>
              <a:t>++) {</a:t>
            </a:r>
          </a:p>
          <a:p>
            <a:r>
              <a:rPr lang="en-US" sz="1400" dirty="0">
                <a:solidFill>
                  <a:schemeClr val="tx1"/>
                </a:solidFill>
              </a:rPr>
              <a:t>        int </a:t>
            </a:r>
            <a:r>
              <a:rPr lang="en-US" sz="1400" dirty="0" err="1">
                <a:solidFill>
                  <a:schemeClr val="tx1"/>
                </a:solidFill>
              </a:rPr>
              <a:t>minIndex</a:t>
            </a:r>
            <a:r>
              <a:rPr lang="en-US" sz="1400" dirty="0">
                <a:solidFill>
                  <a:schemeClr val="tx1"/>
                </a:solidFill>
              </a:rPr>
              <a:t> = </a:t>
            </a:r>
            <a:r>
              <a:rPr lang="en-US" sz="1400" dirty="0" err="1">
                <a:solidFill>
                  <a:schemeClr val="tx1"/>
                </a:solidFill>
              </a:rPr>
              <a:t>i</a:t>
            </a:r>
            <a:r>
              <a:rPr lang="en-US" sz="1400" dirty="0">
                <a:solidFill>
                  <a:schemeClr val="tx1"/>
                </a:solidFill>
              </a:rPr>
              <a:t>;</a:t>
            </a:r>
          </a:p>
          <a:p>
            <a:r>
              <a:rPr lang="en-US" sz="1400" dirty="0">
                <a:solidFill>
                  <a:schemeClr val="tx1"/>
                </a:solidFill>
              </a:rPr>
              <a:t>        for (int j = i+1; j &lt; n; </a:t>
            </a:r>
            <a:r>
              <a:rPr lang="en-US" sz="1400" dirty="0" err="1">
                <a:solidFill>
                  <a:schemeClr val="tx1"/>
                </a:solidFill>
              </a:rPr>
              <a:t>j++</a:t>
            </a:r>
            <a:r>
              <a:rPr lang="en-US" sz="1400" dirty="0">
                <a:solidFill>
                  <a:schemeClr val="tx1"/>
                </a:solidFill>
              </a:rPr>
              <a:t>)</a:t>
            </a:r>
          </a:p>
          <a:p>
            <a:r>
              <a:rPr lang="en-US" sz="1400" dirty="0">
                <a:solidFill>
                  <a:schemeClr val="tx1"/>
                </a:solidFill>
              </a:rPr>
              <a:t>            if (a[j] &lt; a[</a:t>
            </a:r>
            <a:r>
              <a:rPr lang="en-US" sz="1400" dirty="0" err="1">
                <a:solidFill>
                  <a:schemeClr val="tx1"/>
                </a:solidFill>
              </a:rPr>
              <a:t>minIndex</a:t>
            </a:r>
            <a:r>
              <a:rPr lang="en-US" sz="1400" dirty="0">
                <a:solidFill>
                  <a:schemeClr val="tx1"/>
                </a:solidFill>
              </a:rPr>
              <a:t>])</a:t>
            </a:r>
          </a:p>
          <a:p>
            <a:r>
              <a:rPr lang="en-US" sz="1400" dirty="0">
                <a:solidFill>
                  <a:schemeClr val="tx1"/>
                </a:solidFill>
              </a:rPr>
              <a:t>                </a:t>
            </a:r>
            <a:r>
              <a:rPr lang="en-US" sz="1400" dirty="0" err="1">
                <a:solidFill>
                  <a:schemeClr val="tx1"/>
                </a:solidFill>
              </a:rPr>
              <a:t>minIndex</a:t>
            </a:r>
            <a:r>
              <a:rPr lang="en-US" sz="1400" dirty="0">
                <a:solidFill>
                  <a:schemeClr val="tx1"/>
                </a:solidFill>
              </a:rPr>
              <a:t> = j;</a:t>
            </a:r>
          </a:p>
          <a:p>
            <a:r>
              <a:rPr lang="en-US" sz="1400" dirty="0">
                <a:solidFill>
                  <a:schemeClr val="tx1"/>
                </a:solidFill>
              </a:rPr>
              <a:t>        swap(a[</a:t>
            </a:r>
            <a:r>
              <a:rPr lang="en-US" sz="1400" dirty="0" err="1">
                <a:solidFill>
                  <a:schemeClr val="tx1"/>
                </a:solidFill>
              </a:rPr>
              <a:t>i</a:t>
            </a:r>
            <a:r>
              <a:rPr lang="en-US" sz="1400" dirty="0">
                <a:solidFill>
                  <a:schemeClr val="tx1"/>
                </a:solidFill>
              </a:rPr>
              <a:t>], a[</a:t>
            </a:r>
            <a:r>
              <a:rPr lang="en-US" sz="1400" dirty="0" err="1">
                <a:solidFill>
                  <a:schemeClr val="tx1"/>
                </a:solidFill>
              </a:rPr>
              <a:t>minIndex</a:t>
            </a:r>
            <a:r>
              <a:rPr lang="en-US" sz="1400" dirty="0">
                <a:solidFill>
                  <a:schemeClr val="tx1"/>
                </a:solidFill>
              </a:rPr>
              <a:t>]);</a:t>
            </a:r>
          </a:p>
          <a:p>
            <a:r>
              <a:rPr lang="en-US" sz="1400" dirty="0">
                <a:solidFill>
                  <a:schemeClr val="tx1"/>
                </a:solidFill>
              </a:rPr>
              <a:t>    }</a:t>
            </a:r>
          </a:p>
          <a:p>
            <a:r>
              <a:rPr lang="en-US" sz="1400" dirty="0">
                <a:solidFill>
                  <a:schemeClr val="tx1"/>
                </a:solidFill>
              </a:rPr>
              <a:t>}</a:t>
            </a:r>
            <a:endParaRPr lang="ru-KZ" sz="1400" dirty="0">
              <a:solidFill>
                <a:schemeClr val="tx1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54AC413-D79C-D901-B5C3-2BCC01FE6C5D}"/>
              </a:ext>
            </a:extLst>
          </p:cNvPr>
          <p:cNvSpPr txBox="1"/>
          <p:nvPr/>
        </p:nvSpPr>
        <p:spPr>
          <a:xfrm>
            <a:off x="6281055" y="6477389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 dirty="0"/>
              <a:t>juz50</a:t>
            </a:r>
            <a:endParaRPr lang="ru-KZ" b="1" dirty="0"/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9A1E27DD-CF74-72CE-E5F2-28D3E8CAEB5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43934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KZ" altLang="ru-KZ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12140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4AEE7DF-21D3-2802-7102-9DCA82E6C7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Insertion Sort</a:t>
            </a:r>
            <a:endParaRPr lang="ru-KZ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CE63CE9-B82C-7FFD-C14A-3045A8CA3F6B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1335734" y="2198914"/>
            <a:ext cx="11313466" cy="3718557"/>
          </a:xfrm>
        </p:spPr>
        <p:txBody>
          <a:bodyPr>
            <a:noAutofit/>
          </a:bodyPr>
          <a:lstStyle/>
          <a:p>
            <a:r>
              <a:rPr lang="ru-RU" sz="1600" b="1" dirty="0" err="1"/>
              <a:t>Карталарша</a:t>
            </a:r>
            <a:r>
              <a:rPr lang="ru-RU" sz="1600" b="1" dirty="0"/>
              <a:t> </a:t>
            </a:r>
            <a:r>
              <a:rPr lang="ru-RU" sz="1600" b="1" dirty="0" err="1"/>
              <a:t>салыстыру</a:t>
            </a:r>
            <a:r>
              <a:rPr lang="ru-RU" sz="1600" b="1" dirty="0"/>
              <a:t> — </a:t>
            </a:r>
            <a:r>
              <a:rPr lang="ru-RU" sz="1600" b="1" dirty="0" err="1"/>
              <a:t>сол</a:t>
            </a:r>
            <a:r>
              <a:rPr lang="ru-RU" sz="1600" b="1" dirty="0"/>
              <a:t> </a:t>
            </a:r>
            <a:r>
              <a:rPr lang="ru-RU" sz="1600" b="1" dirty="0" err="1"/>
              <a:t>жақ</a:t>
            </a:r>
            <a:r>
              <a:rPr lang="ru-RU" sz="1600" b="1" dirty="0"/>
              <a:t> </a:t>
            </a:r>
            <a:r>
              <a:rPr lang="ru-RU" sz="1600" b="1" dirty="0" err="1"/>
              <a:t>бөлігі</a:t>
            </a:r>
            <a:r>
              <a:rPr lang="ru-RU" sz="1600" b="1" dirty="0"/>
              <a:t> </a:t>
            </a:r>
            <a:r>
              <a:rPr lang="ru-RU" sz="1600" b="1" dirty="0" err="1"/>
              <a:t>сұрыпталады</a:t>
            </a:r>
            <a:r>
              <a:rPr lang="ru-RU" sz="1600" b="1" dirty="0"/>
              <a:t>, </a:t>
            </a:r>
            <a:r>
              <a:rPr lang="ru-RU" sz="1600" b="1" dirty="0" err="1"/>
              <a:t>оң</a:t>
            </a:r>
            <a:r>
              <a:rPr lang="ru-RU" sz="1600" b="1" dirty="0"/>
              <a:t> </a:t>
            </a:r>
            <a:r>
              <a:rPr lang="ru-RU" sz="1600" b="1" dirty="0" err="1"/>
              <a:t>жақ</a:t>
            </a:r>
            <a:r>
              <a:rPr lang="ru-RU" sz="1600" b="1" dirty="0"/>
              <a:t> </a:t>
            </a:r>
            <a:r>
              <a:rPr lang="ru-RU" sz="1600" b="1" dirty="0" err="1"/>
              <a:t>элементтер</a:t>
            </a:r>
            <a:r>
              <a:rPr lang="ru-RU" sz="1600" b="1" dirty="0"/>
              <a:t> </a:t>
            </a:r>
            <a:r>
              <a:rPr lang="ru-RU" sz="1600" b="1" dirty="0" err="1"/>
              <a:t>салыстырылады</a:t>
            </a:r>
            <a:r>
              <a:rPr lang="ru-RU" sz="1600" b="1" dirty="0"/>
              <a:t>.</a:t>
            </a:r>
            <a:r>
              <a:rPr lang="en-US" sz="1600" b="1" dirty="0"/>
              <a:t> </a:t>
            </a:r>
            <a:r>
              <a:rPr lang="ru-RU" sz="1600" b="1" dirty="0" err="1"/>
              <a:t>Кішкентай</a:t>
            </a:r>
            <a:r>
              <a:rPr lang="ru-RU" sz="1600" b="1" dirty="0"/>
              <a:t> </a:t>
            </a:r>
            <a:r>
              <a:rPr lang="ru-RU" sz="1600" b="1" dirty="0" err="1"/>
              <a:t>массивтерге</a:t>
            </a:r>
            <a:r>
              <a:rPr lang="ru-RU" sz="1600" b="1" dirty="0"/>
              <a:t> </a:t>
            </a:r>
            <a:r>
              <a:rPr lang="ru-RU" sz="1600" b="1" dirty="0" err="1"/>
              <a:t>тиімді</a:t>
            </a:r>
            <a:r>
              <a:rPr lang="en-US" sz="1600" b="1" dirty="0"/>
              <a:t>.</a:t>
            </a: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US" sz="1400" dirty="0"/>
              <a:t>void </a:t>
            </a:r>
            <a:r>
              <a:rPr lang="en-US" sz="1400" dirty="0" err="1"/>
              <a:t>insertionSort</a:t>
            </a:r>
            <a:r>
              <a:rPr lang="en-US" sz="1400" dirty="0"/>
              <a:t>(int a[], int n) {</a:t>
            </a: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US" sz="1400" dirty="0"/>
              <a:t>    for (int </a:t>
            </a:r>
            <a:r>
              <a:rPr lang="en-US" sz="1400" dirty="0" err="1"/>
              <a:t>i</a:t>
            </a:r>
            <a:r>
              <a:rPr lang="en-US" sz="1400" dirty="0"/>
              <a:t> = 1; </a:t>
            </a:r>
            <a:r>
              <a:rPr lang="en-US" sz="1400" dirty="0" err="1"/>
              <a:t>i</a:t>
            </a:r>
            <a:r>
              <a:rPr lang="en-US" sz="1400" dirty="0"/>
              <a:t> &lt; n; </a:t>
            </a:r>
            <a:r>
              <a:rPr lang="en-US" sz="1400" dirty="0" err="1"/>
              <a:t>i</a:t>
            </a:r>
            <a:r>
              <a:rPr lang="en-US" sz="1400" dirty="0"/>
              <a:t>++) {</a:t>
            </a: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US" sz="1400" dirty="0"/>
              <a:t>        int key = a[</a:t>
            </a:r>
            <a:r>
              <a:rPr lang="en-US" sz="1400" dirty="0" err="1"/>
              <a:t>i</a:t>
            </a:r>
            <a:r>
              <a:rPr lang="en-US" sz="1400" dirty="0"/>
              <a:t>], j = i-1;</a:t>
            </a: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US" sz="1400" dirty="0"/>
              <a:t>        while (j &gt;= 0 &amp;&amp; a[j] &gt; key) {</a:t>
            </a: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US" sz="1400" dirty="0"/>
              <a:t>            a[j+1] = a[j];</a:t>
            </a: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US" sz="1400" dirty="0"/>
              <a:t>            j--;</a:t>
            </a: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US" sz="1400" dirty="0"/>
              <a:t>        }</a:t>
            </a: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US" sz="1400" dirty="0"/>
              <a:t>        a[j+1] = key;</a:t>
            </a: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US" sz="1400" dirty="0"/>
              <a:t>    }</a:t>
            </a: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US" sz="1400" dirty="0"/>
              <a:t>}</a:t>
            </a:r>
            <a:endParaRPr lang="ru-KZ" sz="14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FCEC87E-1E51-7053-B28A-EA791C0A3859}"/>
              </a:ext>
            </a:extLst>
          </p:cNvPr>
          <p:cNvSpPr txBox="1"/>
          <p:nvPr/>
        </p:nvSpPr>
        <p:spPr>
          <a:xfrm>
            <a:off x="-54426" y="6139932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 dirty="0"/>
              <a:t>juz50</a:t>
            </a:r>
            <a:endParaRPr lang="ru-KZ" b="1" dirty="0"/>
          </a:p>
        </p:txBody>
      </p:sp>
    </p:spTree>
    <p:extLst>
      <p:ext uri="{BB962C8B-B14F-4D97-AF65-F5344CB8AC3E}">
        <p14:creationId xmlns:p14="http://schemas.microsoft.com/office/powerpoint/2010/main" val="29926204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C0116B4-A323-06A0-123A-C88DA4D0A21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A80E37F-56C0-4A27-74B2-F4814F7CAD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Merge Sort</a:t>
            </a:r>
            <a:endParaRPr lang="ru-KZ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A3BFA35-0C78-B8E1-754D-183DA3B88F46}"/>
              </a:ext>
            </a:extLst>
          </p:cNvPr>
          <p:cNvSpPr txBox="1"/>
          <p:nvPr/>
        </p:nvSpPr>
        <p:spPr>
          <a:xfrm>
            <a:off x="65315" y="6139932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 dirty="0"/>
              <a:t>juz50</a:t>
            </a:r>
            <a:endParaRPr lang="ru-KZ" b="1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CC36BEB1-4A3C-49BE-A42F-77AF8DE73E85}"/>
              </a:ext>
            </a:extLst>
          </p:cNvPr>
          <p:cNvSpPr txBox="1"/>
          <p:nvPr/>
        </p:nvSpPr>
        <p:spPr>
          <a:xfrm>
            <a:off x="1153886" y="2319046"/>
            <a:ext cx="1073331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b="1" dirty="0" err="1"/>
              <a:t>Жиынды</a:t>
            </a:r>
            <a:r>
              <a:rPr lang="ru-RU" b="1" dirty="0"/>
              <a:t> </a:t>
            </a:r>
            <a:r>
              <a:rPr lang="ru-RU" b="1" dirty="0" err="1"/>
              <a:t>екіге</a:t>
            </a:r>
            <a:r>
              <a:rPr lang="ru-RU" b="1" dirty="0"/>
              <a:t> </a:t>
            </a:r>
            <a:r>
              <a:rPr lang="ru-RU" b="1" dirty="0" err="1"/>
              <a:t>бөліп</a:t>
            </a:r>
            <a:r>
              <a:rPr lang="ru-RU" b="1" dirty="0"/>
              <a:t>, </a:t>
            </a:r>
            <a:r>
              <a:rPr lang="ru-RU" b="1" dirty="0" err="1"/>
              <a:t>жеке</a:t>
            </a:r>
            <a:r>
              <a:rPr lang="ru-RU" b="1" dirty="0"/>
              <a:t> </a:t>
            </a:r>
            <a:r>
              <a:rPr lang="ru-RU" b="1" dirty="0" err="1"/>
              <a:t>сұрыптап</a:t>
            </a:r>
            <a:r>
              <a:rPr lang="ru-RU" b="1" dirty="0"/>
              <a:t>, </a:t>
            </a:r>
            <a:r>
              <a:rPr lang="ru-RU" b="1" dirty="0" err="1"/>
              <a:t>біріктіреді</a:t>
            </a:r>
            <a:r>
              <a:rPr lang="en-US" b="1" dirty="0"/>
              <a:t>. O(n log n). </a:t>
            </a:r>
            <a:r>
              <a:rPr lang="ru-RU" b="1" dirty="0" err="1"/>
              <a:t>Стабильді</a:t>
            </a:r>
            <a:r>
              <a:rPr lang="ru-RU" b="1" dirty="0"/>
              <a:t>, </a:t>
            </a:r>
            <a:r>
              <a:rPr lang="ru-RU" b="1" dirty="0" err="1"/>
              <a:t>үлкен</a:t>
            </a:r>
            <a:r>
              <a:rPr lang="ru-RU" b="1" dirty="0"/>
              <a:t> </a:t>
            </a:r>
            <a:r>
              <a:rPr lang="ru-RU" b="1" dirty="0" err="1"/>
              <a:t>деректерге</a:t>
            </a:r>
            <a:r>
              <a:rPr lang="ru-RU" b="1" dirty="0"/>
              <a:t> </a:t>
            </a:r>
            <a:r>
              <a:rPr lang="ru-RU" b="1" dirty="0" err="1"/>
              <a:t>тиімд</a:t>
            </a:r>
            <a:r>
              <a:rPr lang="kk-KZ" b="1" dirty="0"/>
              <a:t>і</a:t>
            </a:r>
            <a:r>
              <a:rPr lang="en-US" b="1" dirty="0"/>
              <a:t>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3F9FD27-D1C6-3E5B-4F05-7CE2D51AE8ED}"/>
              </a:ext>
            </a:extLst>
          </p:cNvPr>
          <p:cNvSpPr txBox="1"/>
          <p:nvPr/>
        </p:nvSpPr>
        <p:spPr>
          <a:xfrm>
            <a:off x="1088571" y="2943055"/>
            <a:ext cx="6096000" cy="369331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KZ" dirty="0" err="1"/>
              <a:t>void</a:t>
            </a:r>
            <a:r>
              <a:rPr lang="ru-KZ" dirty="0"/>
              <a:t> </a:t>
            </a:r>
            <a:r>
              <a:rPr lang="ru-KZ" dirty="0" err="1"/>
              <a:t>merge</a:t>
            </a:r>
            <a:r>
              <a:rPr lang="ru-KZ" dirty="0"/>
              <a:t>(</a:t>
            </a:r>
            <a:r>
              <a:rPr lang="ru-KZ" dirty="0" err="1"/>
              <a:t>int</a:t>
            </a:r>
            <a:r>
              <a:rPr lang="ru-KZ" dirty="0"/>
              <a:t> a[], </a:t>
            </a:r>
            <a:r>
              <a:rPr lang="ru-KZ" dirty="0" err="1"/>
              <a:t>int</a:t>
            </a:r>
            <a:r>
              <a:rPr lang="ru-KZ" dirty="0"/>
              <a:t> l, </a:t>
            </a:r>
            <a:r>
              <a:rPr lang="ru-KZ" dirty="0" err="1"/>
              <a:t>int</a:t>
            </a:r>
            <a:r>
              <a:rPr lang="ru-KZ" dirty="0"/>
              <a:t> m, </a:t>
            </a:r>
            <a:r>
              <a:rPr lang="ru-KZ" dirty="0" err="1"/>
              <a:t>int</a:t>
            </a:r>
            <a:r>
              <a:rPr lang="ru-KZ" dirty="0"/>
              <a:t> r) {</a:t>
            </a:r>
          </a:p>
          <a:p>
            <a:r>
              <a:rPr lang="ru-KZ" dirty="0"/>
              <a:t>    </a:t>
            </a:r>
            <a:r>
              <a:rPr lang="ru-KZ" dirty="0" err="1"/>
              <a:t>int</a:t>
            </a:r>
            <a:r>
              <a:rPr lang="ru-KZ" dirty="0"/>
              <a:t> n1 = m - l + 1, n2 = r - m;</a:t>
            </a:r>
          </a:p>
          <a:p>
            <a:r>
              <a:rPr lang="ru-KZ" dirty="0"/>
              <a:t>    </a:t>
            </a:r>
            <a:r>
              <a:rPr lang="ru-KZ" dirty="0" err="1"/>
              <a:t>int</a:t>
            </a:r>
            <a:r>
              <a:rPr lang="ru-KZ" dirty="0"/>
              <a:t> L[n1], R[n2];</a:t>
            </a:r>
          </a:p>
          <a:p>
            <a:r>
              <a:rPr lang="ru-KZ" dirty="0"/>
              <a:t>    </a:t>
            </a:r>
            <a:r>
              <a:rPr lang="ru-KZ" dirty="0" err="1"/>
              <a:t>for</a:t>
            </a:r>
            <a:r>
              <a:rPr lang="ru-KZ" dirty="0"/>
              <a:t> (</a:t>
            </a:r>
            <a:r>
              <a:rPr lang="ru-KZ" dirty="0" err="1"/>
              <a:t>int</a:t>
            </a:r>
            <a:r>
              <a:rPr lang="ru-KZ" dirty="0"/>
              <a:t> i = 0; i &lt; n1; i++) L[i] = a[l + i];</a:t>
            </a:r>
          </a:p>
          <a:p>
            <a:r>
              <a:rPr lang="ru-KZ" dirty="0"/>
              <a:t>    </a:t>
            </a:r>
            <a:r>
              <a:rPr lang="ru-KZ" dirty="0" err="1"/>
              <a:t>for</a:t>
            </a:r>
            <a:r>
              <a:rPr lang="ru-KZ" dirty="0"/>
              <a:t> (</a:t>
            </a:r>
            <a:r>
              <a:rPr lang="ru-KZ" dirty="0" err="1"/>
              <a:t>int</a:t>
            </a:r>
            <a:r>
              <a:rPr lang="ru-KZ" dirty="0"/>
              <a:t> i = 0; i &lt; n2; i++) R[i] = a[m + 1 + i];</a:t>
            </a:r>
          </a:p>
          <a:p>
            <a:endParaRPr lang="ru-KZ" dirty="0"/>
          </a:p>
          <a:p>
            <a:r>
              <a:rPr lang="ru-KZ" dirty="0"/>
              <a:t>    </a:t>
            </a:r>
            <a:r>
              <a:rPr lang="ru-KZ" dirty="0" err="1"/>
              <a:t>int</a:t>
            </a:r>
            <a:r>
              <a:rPr lang="ru-KZ" dirty="0"/>
              <a:t> i = 0, j = 0, k = l;</a:t>
            </a:r>
          </a:p>
          <a:p>
            <a:r>
              <a:rPr lang="ru-KZ" dirty="0"/>
              <a:t>    </a:t>
            </a:r>
            <a:r>
              <a:rPr lang="ru-KZ" dirty="0" err="1"/>
              <a:t>while</a:t>
            </a:r>
            <a:r>
              <a:rPr lang="ru-KZ" dirty="0"/>
              <a:t> (i &lt; n1 &amp;&amp; j &lt; n2)</a:t>
            </a:r>
          </a:p>
          <a:p>
            <a:r>
              <a:rPr lang="ru-KZ" dirty="0"/>
              <a:t>        a[k++] = (L[i] &lt;= R[j]) ? L[i++] : R[j++];</a:t>
            </a:r>
          </a:p>
          <a:p>
            <a:endParaRPr lang="ru-KZ" dirty="0"/>
          </a:p>
          <a:p>
            <a:r>
              <a:rPr lang="ru-KZ" dirty="0"/>
              <a:t>    </a:t>
            </a:r>
            <a:r>
              <a:rPr lang="ru-KZ" dirty="0" err="1"/>
              <a:t>while</a:t>
            </a:r>
            <a:r>
              <a:rPr lang="ru-KZ" dirty="0"/>
              <a:t> (i &lt; n1) a[k++] = L[i++];</a:t>
            </a:r>
          </a:p>
          <a:p>
            <a:r>
              <a:rPr lang="ru-KZ" dirty="0"/>
              <a:t>    </a:t>
            </a:r>
            <a:r>
              <a:rPr lang="ru-KZ" dirty="0" err="1"/>
              <a:t>while</a:t>
            </a:r>
            <a:r>
              <a:rPr lang="ru-KZ" dirty="0"/>
              <a:t> (j &lt; n2) a[k++] = R[j++];</a:t>
            </a:r>
          </a:p>
          <a:p>
            <a:r>
              <a:rPr lang="ru-KZ" dirty="0"/>
              <a:t>}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DF3DF3D-5390-92EC-ED72-BB6C81D7940C}"/>
              </a:ext>
            </a:extLst>
          </p:cNvPr>
          <p:cNvSpPr txBox="1"/>
          <p:nvPr/>
        </p:nvSpPr>
        <p:spPr>
          <a:xfrm>
            <a:off x="7674427" y="2993294"/>
            <a:ext cx="6096000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KZ" dirty="0" err="1"/>
              <a:t>void</a:t>
            </a:r>
            <a:r>
              <a:rPr lang="ru-KZ" dirty="0"/>
              <a:t> </a:t>
            </a:r>
            <a:r>
              <a:rPr lang="ru-KZ" dirty="0" err="1"/>
              <a:t>mergeSort</a:t>
            </a:r>
            <a:r>
              <a:rPr lang="ru-KZ" dirty="0"/>
              <a:t>(</a:t>
            </a:r>
            <a:r>
              <a:rPr lang="ru-KZ" dirty="0" err="1"/>
              <a:t>int</a:t>
            </a:r>
            <a:r>
              <a:rPr lang="ru-KZ" dirty="0"/>
              <a:t> a[], </a:t>
            </a:r>
            <a:r>
              <a:rPr lang="ru-KZ" dirty="0" err="1"/>
              <a:t>int</a:t>
            </a:r>
            <a:r>
              <a:rPr lang="ru-KZ" dirty="0"/>
              <a:t> l, </a:t>
            </a:r>
            <a:r>
              <a:rPr lang="ru-KZ" dirty="0" err="1"/>
              <a:t>int</a:t>
            </a:r>
            <a:r>
              <a:rPr lang="ru-KZ" dirty="0"/>
              <a:t> r) {</a:t>
            </a:r>
          </a:p>
          <a:p>
            <a:r>
              <a:rPr lang="ru-KZ" dirty="0"/>
              <a:t>    </a:t>
            </a:r>
            <a:r>
              <a:rPr lang="ru-KZ" dirty="0" err="1"/>
              <a:t>if</a:t>
            </a:r>
            <a:r>
              <a:rPr lang="ru-KZ" dirty="0"/>
              <a:t> (l &lt; r) {</a:t>
            </a:r>
          </a:p>
          <a:p>
            <a:r>
              <a:rPr lang="ru-KZ" dirty="0"/>
              <a:t>        </a:t>
            </a:r>
            <a:r>
              <a:rPr lang="ru-KZ" dirty="0" err="1"/>
              <a:t>int</a:t>
            </a:r>
            <a:r>
              <a:rPr lang="ru-KZ" dirty="0"/>
              <a:t> m = l + (r - l)/2;</a:t>
            </a:r>
          </a:p>
          <a:p>
            <a:r>
              <a:rPr lang="ru-KZ" dirty="0"/>
              <a:t>        </a:t>
            </a:r>
            <a:r>
              <a:rPr lang="ru-KZ" dirty="0" err="1"/>
              <a:t>mergeSort</a:t>
            </a:r>
            <a:r>
              <a:rPr lang="ru-KZ" dirty="0"/>
              <a:t>(a, l, m);</a:t>
            </a:r>
          </a:p>
          <a:p>
            <a:r>
              <a:rPr lang="ru-KZ" dirty="0"/>
              <a:t>        </a:t>
            </a:r>
            <a:r>
              <a:rPr lang="ru-KZ" dirty="0" err="1"/>
              <a:t>mergeSort</a:t>
            </a:r>
            <a:r>
              <a:rPr lang="ru-KZ" dirty="0"/>
              <a:t>(a, m+1, r);</a:t>
            </a:r>
          </a:p>
          <a:p>
            <a:r>
              <a:rPr lang="ru-KZ" dirty="0"/>
              <a:t>        </a:t>
            </a:r>
            <a:r>
              <a:rPr lang="ru-KZ" dirty="0" err="1"/>
              <a:t>merge</a:t>
            </a:r>
            <a:r>
              <a:rPr lang="ru-KZ" dirty="0"/>
              <a:t>(a, l, m, r);</a:t>
            </a:r>
          </a:p>
          <a:p>
            <a:r>
              <a:rPr lang="ru-KZ" dirty="0"/>
              <a:t>    }</a:t>
            </a:r>
          </a:p>
          <a:p>
            <a:r>
              <a:rPr lang="ru-KZ" dirty="0"/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230227733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E7F1E18-AD2D-13C4-08B4-4974F684234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CA820FA-A865-EC0E-D60C-E6ED5DE657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eaLnBrk="0" fontAlgn="base" hangingPunct="0">
              <a:spcAft>
                <a:spcPct val="0"/>
              </a:spcAft>
            </a:pPr>
            <a:r>
              <a:rPr lang="en-US" altLang="ru-KZ" dirty="0">
                <a:solidFill>
                  <a:schemeClr val="tx1"/>
                </a:solidFill>
                <a:latin typeface="Arial" panose="020B0604020202020204" pitchFamily="34" charset="0"/>
              </a:rPr>
              <a:t>STL sort() </a:t>
            </a:r>
            <a:r>
              <a:rPr lang="ru-RU" altLang="ru-KZ" dirty="0" err="1">
                <a:solidFill>
                  <a:schemeClr val="tx1"/>
                </a:solidFill>
                <a:latin typeface="Arial" panose="020B0604020202020204" pitchFamily="34" charset="0"/>
              </a:rPr>
              <a:t>функциясы</a:t>
            </a:r>
            <a:endParaRPr lang="ru-KZ" altLang="ru-KZ" dirty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D2C257B-430D-6D55-8677-21B7FA15C00C}"/>
              </a:ext>
            </a:extLst>
          </p:cNvPr>
          <p:cNvSpPr txBox="1"/>
          <p:nvPr/>
        </p:nvSpPr>
        <p:spPr>
          <a:xfrm>
            <a:off x="87087" y="6357646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 dirty="0"/>
              <a:t>juz50</a:t>
            </a:r>
            <a:endParaRPr lang="ru-KZ" b="1" dirty="0"/>
          </a:p>
        </p:txBody>
      </p:sp>
      <p:sp>
        <p:nvSpPr>
          <p:cNvPr id="5" name="Объект 4">
            <a:extLst>
              <a:ext uri="{FF2B5EF4-FFF2-40B4-BE49-F238E27FC236}">
                <a16:creationId xmlns:a16="http://schemas.microsoft.com/office/drawing/2014/main" id="{18258C3C-F515-086F-8BDD-4523E2DB3BFD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1542563" y="3091543"/>
            <a:ext cx="6441412" cy="2880357"/>
          </a:xfrm>
        </p:spPr>
        <p:txBody>
          <a:bodyPr>
            <a:noAutofit/>
          </a:bodyPr>
          <a:lstStyle/>
          <a:p>
            <a:r>
              <a:rPr lang="pt-BR" sz="1200" dirty="0">
                <a:solidFill>
                  <a:schemeClr val="tx1"/>
                </a:solidFill>
              </a:rPr>
              <a:t>#include &lt;algorithm&gt;</a:t>
            </a:r>
          </a:p>
          <a:p>
            <a:r>
              <a:rPr lang="pt-BR" sz="1200" dirty="0">
                <a:solidFill>
                  <a:schemeClr val="tx1"/>
                </a:solidFill>
              </a:rPr>
              <a:t>sort(a, a+n);</a:t>
            </a:r>
            <a:endParaRPr lang="ru-KZ" sz="1200" dirty="0">
              <a:solidFill>
                <a:schemeClr val="tx1"/>
              </a:solidFill>
            </a:endParaRPr>
          </a:p>
        </p:txBody>
      </p:sp>
      <p:sp>
        <p:nvSpPr>
          <p:cNvPr id="7" name="Rectangle 3">
            <a:extLst>
              <a:ext uri="{FF2B5EF4-FFF2-40B4-BE49-F238E27FC236}">
                <a16:creationId xmlns:a16="http://schemas.microsoft.com/office/drawing/2014/main" id="{983FF1AA-1AC7-B11C-6C35-1C8259F4077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95401" y="2677884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KZ" altLang="ru-KZ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Аса </a:t>
            </a:r>
            <a:r>
              <a:rPr kumimoji="0" lang="ru-KZ" altLang="ru-KZ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тиімді</a:t>
            </a:r>
            <a:r>
              <a:rPr kumimoji="0" lang="ru-KZ" altLang="ru-KZ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гибрид алгоритм (</a:t>
            </a:r>
            <a:r>
              <a:rPr kumimoji="0" lang="ru-KZ" altLang="ru-KZ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intro</a:t>
            </a:r>
            <a:r>
              <a:rPr kumimoji="0" lang="ru-KZ" altLang="ru-KZ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KZ" altLang="ru-KZ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sort</a:t>
            </a:r>
            <a:r>
              <a:rPr kumimoji="0" lang="ru-KZ" altLang="ru-KZ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KZ" altLang="ru-KZ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Уақыт</a:t>
            </a:r>
            <a:r>
              <a:rPr kumimoji="0" lang="ru-KZ" altLang="ru-KZ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KZ" altLang="ru-KZ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күрделілігі</a:t>
            </a:r>
            <a:r>
              <a:rPr kumimoji="0" lang="ru-KZ" altLang="ru-KZ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 </a:t>
            </a:r>
            <a:r>
              <a:rPr kumimoji="0" lang="ru-KZ" altLang="ru-KZ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O(n </a:t>
            </a:r>
            <a:r>
              <a:rPr kumimoji="0" lang="ru-KZ" altLang="ru-KZ" sz="18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log</a:t>
            </a:r>
            <a:r>
              <a:rPr kumimoji="0" lang="ru-KZ" altLang="ru-KZ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n)</a:t>
            </a:r>
            <a:endParaRPr kumimoji="0" lang="ru-KZ" altLang="ru-KZ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855056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AC5AF8B-1E91-7428-973C-B9AFC9FC1C4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F0DF1A0-5B54-5BE8-D7FC-84EA0B41C8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eaLnBrk="0" fontAlgn="base" hangingPunct="0">
              <a:spcAft>
                <a:spcPct val="0"/>
              </a:spcAft>
            </a:pPr>
            <a:r>
              <a:rPr lang="kk-KZ" altLang="ru-KZ" dirty="0">
                <a:solidFill>
                  <a:schemeClr val="tx1"/>
                </a:solidFill>
                <a:latin typeface="Arial" panose="020B0604020202020204" pitchFamily="34" charset="0"/>
              </a:rPr>
              <a:t>Мысал</a:t>
            </a:r>
            <a:endParaRPr lang="ru-KZ" altLang="ru-KZ" dirty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5" name="Объект 4">
            <a:extLst>
              <a:ext uri="{FF2B5EF4-FFF2-40B4-BE49-F238E27FC236}">
                <a16:creationId xmlns:a16="http://schemas.microsoft.com/office/drawing/2014/main" id="{8B02E819-D863-DED2-3279-6A2DDDFE0B2A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1542563" y="2318657"/>
            <a:ext cx="4640524" cy="2880357"/>
          </a:xfrm>
        </p:spPr>
        <p:txBody>
          <a:bodyPr>
            <a:noAutofit/>
          </a:bodyPr>
          <a:lstStyle/>
          <a:p>
            <a:r>
              <a:rPr lang="ru-RU" sz="1200" b="1" dirty="0"/>
              <a:t>N </a:t>
            </a:r>
            <a:r>
              <a:rPr lang="ru-RU" sz="1200" b="1" dirty="0" err="1"/>
              <a:t>санды</a:t>
            </a:r>
            <a:r>
              <a:rPr lang="ru-RU" sz="1200" b="1" dirty="0"/>
              <a:t> </a:t>
            </a:r>
            <a:r>
              <a:rPr lang="ru-RU" sz="1200" b="1" dirty="0" err="1"/>
              <a:t>өсу</a:t>
            </a:r>
            <a:r>
              <a:rPr lang="ru-RU" sz="1200" b="1" dirty="0"/>
              <a:t> </a:t>
            </a:r>
            <a:r>
              <a:rPr lang="ru-RU" sz="1200" b="1" dirty="0" err="1"/>
              <a:t>ретімен</a:t>
            </a:r>
            <a:r>
              <a:rPr lang="ru-RU" sz="1200" b="1" dirty="0"/>
              <a:t> </a:t>
            </a:r>
            <a:r>
              <a:rPr lang="ru-RU" sz="1200" b="1" dirty="0" err="1"/>
              <a:t>сұрыптау</a:t>
            </a:r>
            <a:endParaRPr lang="ru-RU" sz="1200" b="1" dirty="0"/>
          </a:p>
          <a:p>
            <a:r>
              <a:rPr lang="pt-BR" sz="1200" dirty="0">
                <a:solidFill>
                  <a:schemeClr val="tx1"/>
                </a:solidFill>
              </a:rPr>
              <a:t>int n, a[100];</a:t>
            </a:r>
          </a:p>
          <a:p>
            <a:r>
              <a:rPr lang="pt-BR" sz="1200" dirty="0">
                <a:solidFill>
                  <a:schemeClr val="tx1"/>
                </a:solidFill>
              </a:rPr>
              <a:t>cin &gt;&gt; n;</a:t>
            </a:r>
          </a:p>
          <a:p>
            <a:r>
              <a:rPr lang="pt-BR" sz="1200" dirty="0">
                <a:solidFill>
                  <a:schemeClr val="tx1"/>
                </a:solidFill>
              </a:rPr>
              <a:t>for (int i = 0; i &lt; n; i++) cin &gt;&gt; a[i];</a:t>
            </a:r>
          </a:p>
          <a:p>
            <a:r>
              <a:rPr lang="pt-BR" sz="1200" dirty="0">
                <a:solidFill>
                  <a:schemeClr val="tx1"/>
                </a:solidFill>
              </a:rPr>
              <a:t>sort(a, a+n);</a:t>
            </a:r>
          </a:p>
          <a:p>
            <a:r>
              <a:rPr lang="pt-BR" sz="1200" dirty="0">
                <a:solidFill>
                  <a:schemeClr val="tx1"/>
                </a:solidFill>
              </a:rPr>
              <a:t>for (int i = 0; i &lt; n; i++) cout &lt;&lt; a[i] &lt;&lt; " ";</a:t>
            </a:r>
            <a:endParaRPr lang="ru-KZ" sz="1200" dirty="0">
              <a:solidFill>
                <a:schemeClr val="tx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6A3CDBC-499A-9C81-EDBA-D984A217E739}"/>
              </a:ext>
            </a:extLst>
          </p:cNvPr>
          <p:cNvSpPr txBox="1"/>
          <p:nvPr/>
        </p:nvSpPr>
        <p:spPr>
          <a:xfrm>
            <a:off x="5900055" y="2395248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dirty="0"/>
              <a:t>1000-ге </a:t>
            </a:r>
            <a:r>
              <a:rPr lang="ru-RU" dirty="0" err="1"/>
              <a:t>дейінгі</a:t>
            </a:r>
            <a:r>
              <a:rPr lang="ru-RU" dirty="0"/>
              <a:t> </a:t>
            </a:r>
            <a:r>
              <a:rPr lang="ru-RU" dirty="0" err="1"/>
              <a:t>кездейсоқ</a:t>
            </a:r>
            <a:r>
              <a:rPr lang="ru-RU" dirty="0"/>
              <a:t> </a:t>
            </a:r>
            <a:r>
              <a:rPr lang="ru-RU" dirty="0" err="1"/>
              <a:t>сандарды</a:t>
            </a:r>
            <a:r>
              <a:rPr lang="ru-RU" dirty="0"/>
              <a:t> </a:t>
            </a:r>
            <a:r>
              <a:rPr lang="ru-RU" dirty="0" err="1"/>
              <a:t>сұрыптау</a:t>
            </a:r>
            <a:endParaRPr lang="ru-KZ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A817F44-2FDA-8F32-C3EE-65F16818FB33}"/>
              </a:ext>
            </a:extLst>
          </p:cNvPr>
          <p:cNvSpPr txBox="1"/>
          <p:nvPr/>
        </p:nvSpPr>
        <p:spPr>
          <a:xfrm>
            <a:off x="6008913" y="2967335"/>
            <a:ext cx="6096000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KZ" dirty="0"/>
              <a:t>#include &lt;</a:t>
            </a:r>
            <a:r>
              <a:rPr lang="ru-KZ" dirty="0" err="1"/>
              <a:t>cstdlib</a:t>
            </a:r>
            <a:r>
              <a:rPr lang="ru-KZ" dirty="0"/>
              <a:t>&gt;</a:t>
            </a:r>
          </a:p>
          <a:p>
            <a:r>
              <a:rPr lang="ru-KZ" dirty="0" err="1"/>
              <a:t>for</a:t>
            </a:r>
            <a:r>
              <a:rPr lang="ru-KZ" dirty="0"/>
              <a:t> (</a:t>
            </a:r>
            <a:r>
              <a:rPr lang="ru-KZ" dirty="0" err="1"/>
              <a:t>int</a:t>
            </a:r>
            <a:r>
              <a:rPr lang="ru-KZ" dirty="0"/>
              <a:t> i = 0; i &lt; 100; i++) a[i] = </a:t>
            </a:r>
            <a:r>
              <a:rPr lang="ru-KZ" dirty="0" err="1"/>
              <a:t>rand</a:t>
            </a:r>
            <a:r>
              <a:rPr lang="ru-KZ" dirty="0"/>
              <a:t>() % 1000;</a:t>
            </a:r>
          </a:p>
          <a:p>
            <a:r>
              <a:rPr lang="ru-KZ" dirty="0" err="1"/>
              <a:t>bubbleSort</a:t>
            </a:r>
            <a:r>
              <a:rPr lang="ru-KZ" dirty="0"/>
              <a:t>(a, 100); // </a:t>
            </a:r>
            <a:r>
              <a:rPr lang="ru-KZ" dirty="0" err="1"/>
              <a:t>немесе</a:t>
            </a:r>
            <a:r>
              <a:rPr lang="ru-KZ" dirty="0"/>
              <a:t> </a:t>
            </a:r>
            <a:r>
              <a:rPr lang="ru-KZ" dirty="0" err="1"/>
              <a:t>sort</a:t>
            </a:r>
            <a:r>
              <a:rPr lang="ru-KZ" dirty="0"/>
              <a:t>()</a:t>
            </a:r>
          </a:p>
        </p:txBody>
      </p:sp>
    </p:spTree>
    <p:extLst>
      <p:ext uri="{BB962C8B-B14F-4D97-AF65-F5344CB8AC3E}">
        <p14:creationId xmlns:p14="http://schemas.microsoft.com/office/powerpoint/2010/main" val="3109829899"/>
      </p:ext>
    </p:extLst>
  </p:cSld>
  <p:clrMapOvr>
    <a:masterClrMapping/>
  </p:clrMapOvr>
</p:sld>
</file>

<file path=ppt/theme/theme1.xml><?xml version="1.0" encoding="utf-8"?>
<a:theme xmlns:a="http://schemas.openxmlformats.org/drawingml/2006/main" name="ShojiVTI">
  <a:themeElements>
    <a:clrScheme name="Shoji">
      <a:dk1>
        <a:sysClr val="windowText" lastClr="000000"/>
      </a:dk1>
      <a:lt1>
        <a:sysClr val="window" lastClr="FFFFFF"/>
      </a:lt1>
      <a:dk2>
        <a:srgbClr val="595460"/>
      </a:dk2>
      <a:lt2>
        <a:srgbClr val="EBEDEB"/>
      </a:lt2>
      <a:accent1>
        <a:srgbClr val="97A7B8"/>
      </a:accent1>
      <a:accent2>
        <a:srgbClr val="A5B592"/>
      </a:accent2>
      <a:accent3>
        <a:srgbClr val="CED228"/>
      </a:accent3>
      <a:accent4>
        <a:srgbClr val="D1C499"/>
      </a:accent4>
      <a:accent5>
        <a:srgbClr val="BDB3B6"/>
      </a:accent5>
      <a:accent6>
        <a:srgbClr val="C5A98D"/>
      </a:accent6>
      <a:hlink>
        <a:srgbClr val="CC9900"/>
      </a:hlink>
      <a:folHlink>
        <a:srgbClr val="96A9A9"/>
      </a:folHlink>
    </a:clrScheme>
    <a:fontScheme name="Custom 7">
      <a:majorFont>
        <a:latin typeface="Meiryo"/>
        <a:ea typeface=""/>
        <a:cs typeface=""/>
      </a:majorFont>
      <a:minorFont>
        <a:latin typeface="Meiryo"/>
        <a:ea typeface=""/>
        <a:cs typeface=""/>
      </a:minorFont>
    </a:fontScheme>
    <a:fmtScheme name="Feathered">
      <a:fillStyleLst>
        <a:solidFill>
          <a:schemeClr val="phClr"/>
        </a:solidFill>
        <a:solidFill>
          <a:schemeClr val="phClr">
            <a:tint val="67000"/>
            <a:satMod val="105000"/>
          </a:schemeClr>
        </a:soli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0000"/>
                <a:satMod val="120000"/>
                <a:lumMod val="99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>
              <a:tint val="50000"/>
              <a:shade val="83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25400" dir="5400000" algn="ctr" rotWithShape="0">
              <a:srgbClr val="000000">
                <a:alpha val="20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hojiVTI" id="{00D0DDEB-E771-48E5-9E96-0647434F08B1}" vid="{9D22D596-7FD0-4F89-958C-AD79A0949111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Image xmlns="71af3243-3dd4-4a8d-8c0d-dd76da1f02a5">
      <Url xsi:nil="true"/>
      <Description xsi:nil="true"/>
    </Image>
    <Status xmlns="71af3243-3dd4-4a8d-8c0d-dd76da1f02a5">Not started</Status>
    <Background xmlns="71af3243-3dd4-4a8d-8c0d-dd76da1f02a5">false</Background>
    <_ip_UnifiedCompliancePolicyProperties xmlns="http://schemas.microsoft.com/sharepoint/v3" xsi:nil="true"/>
    <ImageTagsTaxHTField xmlns="71af3243-3dd4-4a8d-8c0d-dd76da1f02a5">
      <Terms xmlns="http://schemas.microsoft.com/office/infopath/2007/PartnerControls"/>
    </ImageTagsTaxHTField>
    <TaxCatchAll xmlns="230e9df3-be65-4c73-a93b-d1236ebd677e" xsi:nil="true"/>
    <MediaServiceKeyPoints xmlns="71af3243-3dd4-4a8d-8c0d-dd76da1f02a5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28" ma:contentTypeDescription="Create a new document." ma:contentTypeScope="" ma:versionID="60f5a4f2d2b0abadcf532d48ebf9cb71">
  <xsd:schema xmlns:xsd="http://www.w3.org/2001/XMLSchema" xmlns:xs="http://www.w3.org/2001/XMLSchema" xmlns:p="http://schemas.microsoft.com/office/2006/metadata/properties" xmlns:ns1="http://schemas.microsoft.com/sharepoint/v3" xmlns:ns2="71af3243-3dd4-4a8d-8c0d-dd76da1f02a5" xmlns:ns3="16c05727-aa75-4e4a-9b5f-8a80a1165891" xmlns:ns4="230e9df3-be65-4c73-a93b-d1236ebd677e" targetNamespace="http://schemas.microsoft.com/office/2006/metadata/properties" ma:root="true" ma:fieldsID="7dd78129e6a1811f84807ad11c651531" ns1:_="" ns2:_="" ns3:_="" ns4:_="">
    <xsd:import namespace="http://schemas.microsoft.com/sharepoint/v3"/>
    <xsd:import namespace="71af3243-3dd4-4a8d-8c0d-dd76da1f02a5"/>
    <xsd:import namespace="16c05727-aa75-4e4a-9b5f-8a80a1165891"/>
    <xsd:import namespace="230e9df3-be65-4c73-a93b-d1236ebd677e"/>
    <xsd:element name="properties">
      <xsd:complexType>
        <xsd:sequence>
          <xsd:element name="documentManagement">
            <xsd:complexType>
              <xsd:all>
                <xsd:element ref="ns2:Status" minOccurs="0"/>
                <xsd:element ref="ns2:Image" minOccurs="0"/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1:_ip_UnifiedCompliancePolicyProperties" minOccurs="0"/>
                <xsd:element ref="ns1:_ip_UnifiedCompliancePolicyUIAction" minOccurs="0"/>
                <xsd:element ref="ns4:TaxCatchAll" minOccurs="0"/>
                <xsd:element ref="ns2:ImageTagsTaxHTField" minOccurs="0"/>
                <xsd:element ref="ns2:MediaServiceLocation" minOccurs="0"/>
                <xsd:element ref="ns2:MediaLengthInSeconds" minOccurs="0"/>
                <xsd:element ref="ns2:Background" minOccurs="0"/>
                <xsd:element ref="ns2:MediaServiceSearchProperties" minOccurs="0"/>
                <xsd:element ref="ns2:MediaServiceDocTags" minOccurs="0"/>
                <xsd:element ref="ns2:MediaServiceObjectDetectorVersions" minOccurs="0"/>
                <xsd:element ref="ns2:MediaServiceSystem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hidden="true" ma:internalName="_ip_UnifiedCompliancePolicyProperties" ma:readOnly="false">
      <xsd:simpleType>
        <xsd:restriction base="dms:Note"/>
      </xsd:simpleType>
    </xsd:element>
    <xsd:element name="_ip_UnifiedCompliancePolicyUIAction" ma:index="21" nillable="true" ma:displayName="Unified Compliance Policy UI Action" ma:hidden="true" ma:internalName="_ip_UnifiedCompliancePolicyUIAction" ma:readOnly="fals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Status" ma:index="2" nillable="true" ma:displayName="Status" ma:default="Not started" ma:format="Dropdown" ma:internalName="Status" ma:readOnly="false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  <xsd:element name="Image" ma:index="3" nillable="true" ma:displayName="Image" ma:format="Image" ma:internalName="Image" ma:readOnly="fals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hidden="true" ma:internalName="MediaServiceOCR" ma:readOnly="true">
      <xsd:simpleType>
        <xsd:restriction base="dms:Note"/>
      </xsd:simpleType>
    </xsd:element>
    <xsd:element name="MediaServiceAutoTags" ma:index="11" nillable="true" ma:displayName="MediaServiceAutoTags" ma:hidden="true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hidden="true" ma:internalName="MediaServiceKeyPoints" ma:readOnly="false">
      <xsd:simpleType>
        <xsd:restriction base="dms:Note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ImageTagsTaxHTField" ma:index="25" nillable="true" ma:taxonomy="true" ma:internalName="ImageTagsTaxHTField" ma:taxonomyFieldName="MediaServiceImageTags" ma:displayName="Image Tags" ma:readOnly="false" ma:fieldId="{5cf76f15-5ced-4ddc-b409-7134ff3c332f}" ma:taxonomyMulti="true" ma:sspId="e385fb40-52d4-4fae-9c5b-3e8ff8a5878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6" nillable="true" ma:displayName="Location" ma:hidden="true" ma:internalName="MediaServiceLocation" ma:readOnly="true">
      <xsd:simpleType>
        <xsd:restriction base="dms:Text"/>
      </xsd:simpleType>
    </xsd:element>
    <xsd:element name="MediaLengthInSeconds" ma:index="27" nillable="true" ma:displayName="MediaLengthInSeconds" ma:hidden="true" ma:internalName="MediaLengthInSeconds" ma:readOnly="true">
      <xsd:simpleType>
        <xsd:restriction base="dms:Unknown"/>
      </xsd:simpleType>
    </xsd:element>
    <xsd:element name="Background" ma:index="28" nillable="true" ma:displayName="Background" ma:default="0" ma:format="Dropdown" ma:internalName="Background">
      <xsd:simpleType>
        <xsd:restriction base="dms:Boolean"/>
      </xsd:simpleType>
    </xsd:element>
    <xsd:element name="MediaServiceSearchProperties" ma:index="2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ocTags" ma:index="30" nillable="true" ma:displayName="MediaServiceDocTags" ma:hidden="true" ma:internalName="MediaServiceDocTags" ma:readOnly="true">
      <xsd:simpleType>
        <xsd:restriction base="dms:Note"/>
      </xsd:simpleType>
    </xsd:element>
    <xsd:element name="MediaServiceObjectDetectorVersions" ma:index="3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ystemTags" ma:index="32" nillable="true" ma:displayName="MediaServiceSystemTags" ma:hidden="true" ma:internalName="MediaServiceSystemTag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hidden="tru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hidden="true" ma:internalName="SharedWithDetail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0e9df3-be65-4c73-a93b-d1236ebd677e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3f6bfcbc-3db3-4ae6-bd76-326f0798ad28}" ma:internalName="TaxCatchAll" ma:readOnly="false" ma:showField="CatchAllData" ma:web="16c05727-aa75-4e4a-9b5f-8a80a116589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F36CB81-A037-44A8-88EB-C0C0F17FD4B1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57FF477C-132F-44F8-8C56-EBFF95FAF97B}">
  <ds:schemaRefs>
    <ds:schemaRef ds:uri="http://schemas.microsoft.com/office/2006/metadata/properties"/>
    <ds:schemaRef ds:uri="http://schemas.microsoft.com/office/infopath/2007/PartnerControls"/>
    <ds:schemaRef ds:uri="http://schemas.microsoft.com/sharepoint/v3"/>
    <ds:schemaRef ds:uri="71af3243-3dd4-4a8d-8c0d-dd76da1f02a5"/>
    <ds:schemaRef ds:uri="230e9df3-be65-4c73-a93b-d1236ebd677e"/>
  </ds:schemaRefs>
</ds:datastoreItem>
</file>

<file path=customXml/itemProps3.xml><?xml version="1.0" encoding="utf-8"?>
<ds:datastoreItem xmlns:ds="http://schemas.openxmlformats.org/officeDocument/2006/customXml" ds:itemID="{2C1AA24C-4CA6-40FF-8947-DA1F6F47456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71af3243-3dd4-4a8d-8c0d-dd76da1f02a5"/>
    <ds:schemaRef ds:uri="16c05727-aa75-4e4a-9b5f-8a80a1165891"/>
    <ds:schemaRef ds:uri="230e9df3-be65-4c73-a93b-d1236ebd677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/>
</file>

<file path=docProps/app.xml><?xml version="1.0" encoding="utf-8"?>
<Properties xmlns="http://schemas.openxmlformats.org/officeDocument/2006/extended-properties" xmlns:vt="http://schemas.openxmlformats.org/officeDocument/2006/docPropsVTypes">
  <Template>{61971FAD-28F6-4C6F-B8EE-7683269ABABE}TF2b9189fa-8f70-44c5-a025-8c7b018ae2a9a796464d_win32-1d960f5e6b5e</Template>
  <TotalTime>13603</TotalTime>
  <Words>1327</Words>
  <Application>Microsoft Office PowerPoint</Application>
  <PresentationFormat>Широкоэкранный</PresentationFormat>
  <Paragraphs>199</Paragraphs>
  <Slides>16</Slides>
  <Notes>3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22" baseType="lpstr">
      <vt:lpstr>Meiryo</vt:lpstr>
      <vt:lpstr>Arial</vt:lpstr>
      <vt:lpstr>Calibri</vt:lpstr>
      <vt:lpstr>Corbel</vt:lpstr>
      <vt:lpstr>Wingdings</vt:lpstr>
      <vt:lpstr>ShojiVTI</vt:lpstr>
      <vt:lpstr>«Сұрыптау алгоритмдері» Турарбек Ә.Т.</vt:lpstr>
      <vt:lpstr>Кіріспе</vt:lpstr>
      <vt:lpstr> Сұрыптау алгоритмдерінің түрлері</vt:lpstr>
      <vt:lpstr>Bubble Sort (Көпіршік әдісі)</vt:lpstr>
      <vt:lpstr>Selection Sort  </vt:lpstr>
      <vt:lpstr>Insertion Sort</vt:lpstr>
      <vt:lpstr>Merge Sort</vt:lpstr>
      <vt:lpstr>STL sort() функциясы</vt:lpstr>
      <vt:lpstr>Мысал</vt:lpstr>
      <vt:lpstr>Іздеу алгоритмдері (Search Algorithms)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asem Turarbek</dc:creator>
  <cp:lastModifiedBy>asem Turarbek</cp:lastModifiedBy>
  <cp:revision>19</cp:revision>
  <dcterms:created xsi:type="dcterms:W3CDTF">2025-06-29T15:56:56Z</dcterms:created>
  <dcterms:modified xsi:type="dcterms:W3CDTF">2025-10-29T14:31:11Z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  <property fmtid="{D5CDD505-2E9C-101B-9397-08002B2CF9AE}" pid="3" name="MediaServiceImageTags">
    <vt:lpwstr/>
  </property>
</Properties>
</file>